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notesSlides/notesSlide32.xml" ContentType="application/vnd.openxmlformats-officedocument.presentationml.notesSlide+xml"/>
  <Override PartName="/ppt/charts/chart2.xml" ContentType="application/vnd.openxmlformats-officedocument.drawingml.chart+xml"/>
  <Override PartName="/ppt/notesSlides/notesSlide33.xml" ContentType="application/vnd.openxmlformats-officedocument.presentationml.notesSlide+xml"/>
  <Override PartName="/ppt/charts/chart3.xml" ContentType="application/vnd.openxmlformats-officedocument.drawingml.chart+xml"/>
  <Override PartName="/ppt/notesSlides/notesSlide34.xml" ContentType="application/vnd.openxmlformats-officedocument.presentationml.notesSlide+xml"/>
  <Override PartName="/ppt/charts/chart4.xml" ContentType="application/vnd.openxmlformats-officedocument.drawingml.chart+xml"/>
  <Override PartName="/ppt/notesSlides/notesSlide35.xml" ContentType="application/vnd.openxmlformats-officedocument.presentationml.notesSlide+xml"/>
  <Override PartName="/ppt/charts/chart5.xml" ContentType="application/vnd.openxmlformats-officedocument.drawingml.chart+xml"/>
  <Override PartName="/ppt/notesSlides/notesSlide36.xml" ContentType="application/vnd.openxmlformats-officedocument.presentationml.notesSlide+xml"/>
  <Override PartName="/ppt/charts/chart6.xml" ContentType="application/vnd.openxmlformats-officedocument.drawingml.chart+xml"/>
  <Override PartName="/ppt/drawings/drawing1.xml" ContentType="application/vnd.openxmlformats-officedocument.drawingml.chartshapes+xml"/>
  <Override PartName="/ppt/notesSlides/notesSlide37.xml" ContentType="application/vnd.openxmlformats-officedocument.presentationml.notesSlide+xml"/>
  <Override PartName="/ppt/charts/chart7.xml" ContentType="application/vnd.openxmlformats-officedocument.drawingml.chart+xml"/>
  <Override PartName="/ppt/notesSlides/notesSlide38.xml" ContentType="application/vnd.openxmlformats-officedocument.presentationml.notesSlide+xml"/>
  <Override PartName="/ppt/charts/chart8.xml" ContentType="application/vnd.openxmlformats-officedocument.drawingml.chart+xml"/>
  <Override PartName="/ppt/drawings/drawing2.xml" ContentType="application/vnd.openxmlformats-officedocument.drawingml.chartshapes+xml"/>
  <Override PartName="/ppt/notesSlides/notesSlide39.xml" ContentType="application/vnd.openxmlformats-officedocument.presentationml.notesSlide+xml"/>
  <Override PartName="/ppt/charts/chart9.xml" ContentType="application/vnd.openxmlformats-officedocument.drawingml.chart+xml"/>
  <Override PartName="/ppt/notesSlides/notesSlide40.xml" ContentType="application/vnd.openxmlformats-officedocument.presentationml.notesSlide+xml"/>
  <Override PartName="/ppt/charts/chart10.xml" ContentType="application/vnd.openxmlformats-officedocument.drawingml.chart+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94" r:id="rId3"/>
    <p:sldId id="258" r:id="rId4"/>
    <p:sldId id="299" r:id="rId5"/>
    <p:sldId id="261" r:id="rId6"/>
    <p:sldId id="267" r:id="rId7"/>
    <p:sldId id="269" r:id="rId8"/>
    <p:sldId id="270" r:id="rId9"/>
    <p:sldId id="300" r:id="rId10"/>
    <p:sldId id="281" r:id="rId11"/>
    <p:sldId id="310" r:id="rId12"/>
    <p:sldId id="309" r:id="rId13"/>
    <p:sldId id="271" r:id="rId14"/>
    <p:sldId id="272" r:id="rId15"/>
    <p:sldId id="289" r:id="rId16"/>
    <p:sldId id="290" r:id="rId17"/>
    <p:sldId id="273" r:id="rId18"/>
    <p:sldId id="291" r:id="rId19"/>
    <p:sldId id="280" r:id="rId20"/>
    <p:sldId id="315" r:id="rId21"/>
    <p:sldId id="319" r:id="rId22"/>
    <p:sldId id="286" r:id="rId23"/>
    <p:sldId id="284" r:id="rId24"/>
    <p:sldId id="316" r:id="rId25"/>
    <p:sldId id="317" r:id="rId26"/>
    <p:sldId id="318" r:id="rId27"/>
    <p:sldId id="302" r:id="rId28"/>
    <p:sldId id="304" r:id="rId29"/>
    <p:sldId id="314" r:id="rId30"/>
    <p:sldId id="321" r:id="rId31"/>
    <p:sldId id="327" r:id="rId32"/>
    <p:sldId id="342" r:id="rId33"/>
    <p:sldId id="330" r:id="rId34"/>
    <p:sldId id="343" r:id="rId35"/>
    <p:sldId id="331" r:id="rId36"/>
    <p:sldId id="334" r:id="rId37"/>
    <p:sldId id="335" r:id="rId38"/>
    <p:sldId id="329" r:id="rId39"/>
    <p:sldId id="338" r:id="rId40"/>
    <p:sldId id="340" r:id="rId41"/>
    <p:sldId id="336" r:id="rId42"/>
    <p:sldId id="341" r:id="rId43"/>
    <p:sldId id="32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88605" autoAdjust="0"/>
  </p:normalViewPr>
  <p:slideViewPr>
    <p:cSldViewPr snapToGrid="0">
      <p:cViewPr varScale="1">
        <p:scale>
          <a:sx n="51" d="100"/>
          <a:sy n="51" d="100"/>
        </p:scale>
        <p:origin x="111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Region3\R3Share\FISHERIES\Fish\South%20Fork%20Boise%20River\Fry%20surveys\Multi%20year%20summary%20analysis.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Region3\R3Share\FISHERIES\Fish\South%20Fork%20Boise%20River\Fry%20surveys\Multi%20year%20summary%20analysi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Region3\R3Share\FISHERIES\Fish\South%20Fork%20Boise%20River\Fry%20surveys\Multi%20year%20summary%20analysi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Region3\R3Share\FISHERIES\Fish\South%20Fork%20Boise%20River\Fry%20surveys\Multi%20year%20summary%20analysi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Region3\R3Share\FISHERIES\Fish\South%20Fork%20Boise%20River\Fry%20surveys\Multi%20year%20summary%20analysi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Region3\R3Share\FISHERIES\Fish\South%20Fork%20Boise%20River\Fry%20surveys\Multi%20year%20summary%20analysis.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Region3\R3Share\FISHERIES\Fish\South%20Fork%20Boise%20River\Fry%20surveys\Multi%20year%20summary%20analysi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Region3\R3Share\FISHERIES\Fish\South%20Fork%20Boise%20River\Fry%20surveys\Multi%20year%20summary%20analysis.xlsx" TargetMode="Externa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Region3\R3Share\FISHERIES\Fish\South%20Fork%20Boise%20River\Fry%20surveys\Multi%20year%20summary%20analysi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Region3\R3Share\FISHERIES\Fish\South%20Fork%20Boise%20River\Fry%20surveys\Multi%20year%20summary%20analysi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Spring</c:v>
          </c:tx>
          <c:spPr>
            <a:solidFill>
              <a:schemeClr val="tx1"/>
            </a:solidFill>
            <a:ln>
              <a:solidFill>
                <a:schemeClr val="tx1"/>
              </a:solidFill>
            </a:ln>
          </c:spPr>
          <c:invertIfNegative val="0"/>
          <c:cat>
            <c:strRef>
              <c:f>'Fall LA'!$S$4:$S$23</c:f>
              <c:strCache>
                <c:ptCount val="20"/>
                <c:pt idx="0">
                  <c:v>0-9</c:v>
                </c:pt>
                <c:pt idx="1">
                  <c:v>10-19</c:v>
                </c:pt>
                <c:pt idx="2">
                  <c:v>20-29</c:v>
                </c:pt>
                <c:pt idx="3">
                  <c:v>30-39</c:v>
                </c:pt>
                <c:pt idx="4">
                  <c:v>40-49</c:v>
                </c:pt>
                <c:pt idx="5">
                  <c:v>50-59</c:v>
                </c:pt>
                <c:pt idx="6">
                  <c:v>60-69</c:v>
                </c:pt>
                <c:pt idx="7">
                  <c:v>70-79</c:v>
                </c:pt>
                <c:pt idx="8">
                  <c:v>80-89</c:v>
                </c:pt>
                <c:pt idx="9">
                  <c:v>90-99</c:v>
                </c:pt>
                <c:pt idx="10">
                  <c:v>100-109</c:v>
                </c:pt>
                <c:pt idx="11">
                  <c:v>110-119</c:v>
                </c:pt>
                <c:pt idx="12">
                  <c:v>120-129</c:v>
                </c:pt>
                <c:pt idx="13">
                  <c:v>130-139</c:v>
                </c:pt>
                <c:pt idx="14">
                  <c:v>140-149</c:v>
                </c:pt>
                <c:pt idx="15">
                  <c:v>150-159</c:v>
                </c:pt>
                <c:pt idx="16">
                  <c:v>160-169</c:v>
                </c:pt>
                <c:pt idx="17">
                  <c:v>170-179</c:v>
                </c:pt>
                <c:pt idx="18">
                  <c:v>180-189</c:v>
                </c:pt>
                <c:pt idx="19">
                  <c:v>190-199</c:v>
                </c:pt>
              </c:strCache>
            </c:strRef>
          </c:cat>
          <c:val>
            <c:numRef>
              <c:f>'Spng LA'!$O$5:$O$24</c:f>
              <c:numCache>
                <c:formatCode>General</c:formatCode>
                <c:ptCount val="20"/>
                <c:pt idx="0">
                  <c:v>0</c:v>
                </c:pt>
                <c:pt idx="1">
                  <c:v>0</c:v>
                </c:pt>
                <c:pt idx="2">
                  <c:v>0</c:v>
                </c:pt>
                <c:pt idx="3">
                  <c:v>7</c:v>
                </c:pt>
                <c:pt idx="4">
                  <c:v>41</c:v>
                </c:pt>
                <c:pt idx="5">
                  <c:v>205</c:v>
                </c:pt>
                <c:pt idx="6">
                  <c:v>314</c:v>
                </c:pt>
                <c:pt idx="7">
                  <c:v>250</c:v>
                </c:pt>
                <c:pt idx="8">
                  <c:v>116</c:v>
                </c:pt>
                <c:pt idx="9">
                  <c:v>40</c:v>
                </c:pt>
                <c:pt idx="10">
                  <c:v>14</c:v>
                </c:pt>
                <c:pt idx="11">
                  <c:v>14</c:v>
                </c:pt>
                <c:pt idx="12">
                  <c:v>1</c:v>
                </c:pt>
                <c:pt idx="13">
                  <c:v>2</c:v>
                </c:pt>
                <c:pt idx="14">
                  <c:v>2</c:v>
                </c:pt>
                <c:pt idx="15">
                  <c:v>1</c:v>
                </c:pt>
                <c:pt idx="16">
                  <c:v>0</c:v>
                </c:pt>
                <c:pt idx="17">
                  <c:v>1</c:v>
                </c:pt>
                <c:pt idx="18">
                  <c:v>1</c:v>
                </c:pt>
                <c:pt idx="19">
                  <c:v>0</c:v>
                </c:pt>
              </c:numCache>
            </c:numRef>
          </c:val>
          <c:extLst>
            <c:ext xmlns:c16="http://schemas.microsoft.com/office/drawing/2014/chart" uri="{C3380CC4-5D6E-409C-BE32-E72D297353CC}">
              <c16:uniqueId val="{00000000-1368-416F-AA61-3839D54BABB8}"/>
            </c:ext>
          </c:extLst>
        </c:ser>
        <c:dLbls>
          <c:showLegendKey val="0"/>
          <c:showVal val="0"/>
          <c:showCatName val="0"/>
          <c:showSerName val="0"/>
          <c:showPercent val="0"/>
          <c:showBubbleSize val="0"/>
        </c:dLbls>
        <c:gapWidth val="150"/>
        <c:axId val="147307136"/>
        <c:axId val="147317504"/>
      </c:barChart>
      <c:catAx>
        <c:axId val="147307136"/>
        <c:scaling>
          <c:orientation val="minMax"/>
        </c:scaling>
        <c:delete val="0"/>
        <c:axPos val="b"/>
        <c:title>
          <c:tx>
            <c:rich>
              <a:bodyPr/>
              <a:lstStyle/>
              <a:p>
                <a:pPr>
                  <a:defRPr/>
                </a:pPr>
                <a:r>
                  <a:rPr lang="en-US"/>
                  <a:t>Total length (mm)</a:t>
                </a:r>
              </a:p>
            </c:rich>
          </c:tx>
          <c:overlay val="0"/>
        </c:title>
        <c:numFmt formatCode="General" sourceLinked="0"/>
        <c:majorTickMark val="out"/>
        <c:minorTickMark val="none"/>
        <c:tickLblPos val="nextTo"/>
        <c:spPr>
          <a:ln>
            <a:solidFill>
              <a:schemeClr val="tx1"/>
            </a:solidFill>
          </a:ln>
        </c:spPr>
        <c:txPr>
          <a:bodyPr rot="5400000"/>
          <a:lstStyle/>
          <a:p>
            <a:pPr>
              <a:defRPr/>
            </a:pPr>
            <a:endParaRPr lang="en-US"/>
          </a:p>
        </c:txPr>
        <c:crossAx val="147317504"/>
        <c:crosses val="autoZero"/>
        <c:auto val="1"/>
        <c:lblAlgn val="ctr"/>
        <c:lblOffset val="100"/>
        <c:noMultiLvlLbl val="0"/>
      </c:catAx>
      <c:valAx>
        <c:axId val="147317504"/>
        <c:scaling>
          <c:orientation val="minMax"/>
          <c:max val="700"/>
        </c:scaling>
        <c:delete val="0"/>
        <c:axPos val="l"/>
        <c:title>
          <c:tx>
            <c:rich>
              <a:bodyPr rot="-5400000" vert="horz"/>
              <a:lstStyle/>
              <a:p>
                <a:pPr>
                  <a:defRPr/>
                </a:pPr>
                <a:r>
                  <a:rPr lang="en-US"/>
                  <a:t>Frequency</a:t>
                </a:r>
              </a:p>
            </c:rich>
          </c:tx>
          <c:layout>
            <c:manualLayout>
              <c:xMode val="edge"/>
              <c:yMode val="edge"/>
              <c:x val="7.3243646200200378E-3"/>
              <c:y val="0.34778921462924689"/>
            </c:manualLayout>
          </c:layout>
          <c:overlay val="0"/>
        </c:title>
        <c:numFmt formatCode="General" sourceLinked="1"/>
        <c:majorTickMark val="out"/>
        <c:minorTickMark val="none"/>
        <c:tickLblPos val="nextTo"/>
        <c:spPr>
          <a:ln>
            <a:solidFill>
              <a:schemeClr val="tx1"/>
            </a:solidFill>
          </a:ln>
        </c:spPr>
        <c:crossAx val="147307136"/>
        <c:crosses val="autoZero"/>
        <c:crossBetween val="between"/>
        <c:majorUnit val="100"/>
      </c:valAx>
    </c:plotArea>
    <c:plotVisOnly val="1"/>
    <c:dispBlanksAs val="gap"/>
    <c:showDLblsOverMax val="0"/>
  </c:chart>
  <c:spPr>
    <a:ln>
      <a:noFill/>
    </a:ln>
  </c:spPr>
  <c:txPr>
    <a:bodyPr/>
    <a:lstStyle/>
    <a:p>
      <a:pPr>
        <a:defRPr sz="2000">
          <a:latin typeface="Arial" panose="020B0604020202020204" pitchFamily="34" charset="0"/>
          <a:cs typeface="Arial" panose="020B0604020202020204"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tx1">
                <a:lumMod val="50000"/>
                <a:lumOff val="50000"/>
              </a:schemeClr>
            </a:solidFill>
            <a:ln>
              <a:solidFill>
                <a:schemeClr val="tx1"/>
              </a:solidFill>
            </a:ln>
          </c:spPr>
          <c:invertIfNegative val="0"/>
          <c:errBars>
            <c:errBarType val="both"/>
            <c:errValType val="cust"/>
            <c:noEndCap val="0"/>
            <c:plus>
              <c:numRef>
                <c:f>'Spring TCount'!$AW$45:$AW$48</c:f>
                <c:numCache>
                  <c:formatCode>General</c:formatCode>
                  <c:ptCount val="4"/>
                  <c:pt idx="0">
                    <c:v>0.18431352618694788</c:v>
                  </c:pt>
                  <c:pt idx="1">
                    <c:v>0.10265360235056742</c:v>
                  </c:pt>
                  <c:pt idx="2">
                    <c:v>5.2219324205882704E-2</c:v>
                  </c:pt>
                  <c:pt idx="3">
                    <c:v>0.13902845049099133</c:v>
                  </c:pt>
                </c:numCache>
              </c:numRef>
            </c:plus>
            <c:minus>
              <c:numRef>
                <c:f>'Spring TCount'!$AW$45:$AW$48</c:f>
                <c:numCache>
                  <c:formatCode>General</c:formatCode>
                  <c:ptCount val="4"/>
                  <c:pt idx="0">
                    <c:v>0.18431352618694788</c:v>
                  </c:pt>
                  <c:pt idx="1">
                    <c:v>0.10265360235056742</c:v>
                  </c:pt>
                  <c:pt idx="2">
                    <c:v>5.2219324205882704E-2</c:v>
                  </c:pt>
                  <c:pt idx="3">
                    <c:v>0.13902845049099133</c:v>
                  </c:pt>
                </c:numCache>
              </c:numRef>
            </c:minus>
            <c:spPr>
              <a:ln>
                <a:solidFill>
                  <a:schemeClr val="tx1"/>
                </a:solidFill>
              </a:ln>
            </c:spPr>
          </c:errBars>
          <c:cat>
            <c:numRef>
              <c:f>'Spring TCount'!$AH$43:$AH$46</c:f>
              <c:numCache>
                <c:formatCode>General</c:formatCode>
                <c:ptCount val="4"/>
                <c:pt idx="0">
                  <c:v>2013</c:v>
                </c:pt>
                <c:pt idx="1">
                  <c:v>2014</c:v>
                </c:pt>
                <c:pt idx="2">
                  <c:v>2015</c:v>
                </c:pt>
                <c:pt idx="3">
                  <c:v>2016</c:v>
                </c:pt>
              </c:numCache>
            </c:numRef>
          </c:cat>
          <c:val>
            <c:numRef>
              <c:f>'Spring TCount'!$AJ$45:$AJ$48</c:f>
              <c:numCache>
                <c:formatCode>General</c:formatCode>
                <c:ptCount val="4"/>
                <c:pt idx="0">
                  <c:v>0.25252525252525254</c:v>
                </c:pt>
                <c:pt idx="1">
                  <c:v>0.25984229014532051</c:v>
                </c:pt>
                <c:pt idx="2">
                  <c:v>0.14485345735345731</c:v>
                </c:pt>
                <c:pt idx="3">
                  <c:v>0.57986273074789818</c:v>
                </c:pt>
              </c:numCache>
            </c:numRef>
          </c:val>
          <c:extLst>
            <c:ext xmlns:c16="http://schemas.microsoft.com/office/drawing/2014/chart" uri="{C3380CC4-5D6E-409C-BE32-E72D297353CC}">
              <c16:uniqueId val="{00000000-609A-463D-800A-ADD9CB65BCC4}"/>
            </c:ext>
          </c:extLst>
        </c:ser>
        <c:dLbls>
          <c:showLegendKey val="0"/>
          <c:showVal val="0"/>
          <c:showCatName val="0"/>
          <c:showSerName val="0"/>
          <c:showPercent val="0"/>
          <c:showBubbleSize val="0"/>
        </c:dLbls>
        <c:gapWidth val="150"/>
        <c:axId val="162855168"/>
        <c:axId val="151327104"/>
      </c:barChart>
      <c:catAx>
        <c:axId val="162855168"/>
        <c:scaling>
          <c:orientation val="minMax"/>
        </c:scaling>
        <c:delete val="0"/>
        <c:axPos val="b"/>
        <c:title>
          <c:tx>
            <c:rich>
              <a:bodyPr/>
              <a:lstStyle/>
              <a:p>
                <a:pPr>
                  <a:defRPr b="0"/>
                </a:pPr>
                <a:r>
                  <a:rPr lang="en-US" b="0"/>
                  <a:t>Year</a:t>
                </a:r>
              </a:p>
            </c:rich>
          </c:tx>
          <c:overlay val="0"/>
        </c:title>
        <c:numFmt formatCode="General" sourceLinked="1"/>
        <c:majorTickMark val="out"/>
        <c:minorTickMark val="none"/>
        <c:tickLblPos val="nextTo"/>
        <c:spPr>
          <a:ln>
            <a:solidFill>
              <a:schemeClr val="tx1"/>
            </a:solidFill>
          </a:ln>
        </c:spPr>
        <c:crossAx val="151327104"/>
        <c:crosses val="autoZero"/>
        <c:auto val="1"/>
        <c:lblAlgn val="ctr"/>
        <c:lblOffset val="100"/>
        <c:noMultiLvlLbl val="0"/>
      </c:catAx>
      <c:valAx>
        <c:axId val="151327104"/>
        <c:scaling>
          <c:orientation val="minMax"/>
          <c:max val="7"/>
        </c:scaling>
        <c:delete val="0"/>
        <c:axPos val="l"/>
        <c:title>
          <c:tx>
            <c:rich>
              <a:bodyPr rot="-5400000" vert="horz"/>
              <a:lstStyle/>
              <a:p>
                <a:pPr>
                  <a:defRPr b="0"/>
                </a:pPr>
                <a:r>
                  <a:rPr lang="en-US" b="0"/>
                  <a:t>Linear density (fry/m)</a:t>
                </a:r>
              </a:p>
            </c:rich>
          </c:tx>
          <c:layout>
            <c:manualLayout>
              <c:xMode val="edge"/>
              <c:yMode val="edge"/>
              <c:x val="1.173594086841573E-2"/>
              <c:y val="0.30684848484848481"/>
            </c:manualLayout>
          </c:layout>
          <c:overlay val="0"/>
        </c:title>
        <c:numFmt formatCode="General" sourceLinked="1"/>
        <c:majorTickMark val="out"/>
        <c:minorTickMark val="none"/>
        <c:tickLblPos val="nextTo"/>
        <c:spPr>
          <a:ln>
            <a:solidFill>
              <a:schemeClr val="tx1"/>
            </a:solidFill>
          </a:ln>
        </c:spPr>
        <c:crossAx val="162855168"/>
        <c:crosses val="autoZero"/>
        <c:crossBetween val="between"/>
      </c:valAx>
      <c:spPr>
        <a:noFill/>
        <a:ln w="25400">
          <a:noFill/>
        </a:ln>
      </c:spPr>
    </c:plotArea>
    <c:plotVisOnly val="1"/>
    <c:dispBlanksAs val="gap"/>
    <c:showDLblsOverMax val="0"/>
  </c:chart>
  <c:spPr>
    <a:ln>
      <a:noFill/>
    </a:ln>
  </c:spPr>
  <c:txPr>
    <a:bodyPr/>
    <a:lstStyle/>
    <a:p>
      <a:pPr>
        <a:defRPr sz="1400">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pPr>
              <a:solidFill>
                <a:schemeClr val="tx1"/>
              </a:solidFill>
              <a:ln>
                <a:solidFill>
                  <a:schemeClr val="tx1"/>
                </a:solidFill>
              </a:ln>
            </c:spPr>
          </c:marker>
          <c:trendline>
            <c:trendlineType val="linear"/>
            <c:dispRSqr val="0"/>
            <c:dispEq val="0"/>
          </c:trendline>
          <c:xVal>
            <c:numRef>
              <c:f>'Spng LA'!$S$83:$S$116</c:f>
              <c:numCache>
                <c:formatCode>General</c:formatCode>
                <c:ptCount val="34"/>
                <c:pt idx="0">
                  <c:v>27.5</c:v>
                </c:pt>
                <c:pt idx="1">
                  <c:v>28</c:v>
                </c:pt>
                <c:pt idx="2">
                  <c:v>28.1</c:v>
                </c:pt>
                <c:pt idx="3">
                  <c:v>28.2</c:v>
                </c:pt>
                <c:pt idx="4">
                  <c:v>28.4</c:v>
                </c:pt>
                <c:pt idx="5">
                  <c:v>28.5</c:v>
                </c:pt>
                <c:pt idx="6">
                  <c:v>28.6</c:v>
                </c:pt>
                <c:pt idx="7">
                  <c:v>28.7</c:v>
                </c:pt>
                <c:pt idx="8">
                  <c:v>28.8</c:v>
                </c:pt>
                <c:pt idx="9">
                  <c:v>29.5</c:v>
                </c:pt>
                <c:pt idx="10">
                  <c:v>29.8</c:v>
                </c:pt>
                <c:pt idx="11">
                  <c:v>30</c:v>
                </c:pt>
                <c:pt idx="12">
                  <c:v>30.1</c:v>
                </c:pt>
                <c:pt idx="13">
                  <c:v>30.4</c:v>
                </c:pt>
                <c:pt idx="14">
                  <c:v>30.5</c:v>
                </c:pt>
                <c:pt idx="15">
                  <c:v>30.8</c:v>
                </c:pt>
                <c:pt idx="16">
                  <c:v>30.9</c:v>
                </c:pt>
                <c:pt idx="17">
                  <c:v>31.9</c:v>
                </c:pt>
                <c:pt idx="18">
                  <c:v>32.1</c:v>
                </c:pt>
                <c:pt idx="19">
                  <c:v>32.200000000000003</c:v>
                </c:pt>
                <c:pt idx="20">
                  <c:v>33.299999999999997</c:v>
                </c:pt>
                <c:pt idx="21">
                  <c:v>33.5</c:v>
                </c:pt>
                <c:pt idx="22">
                  <c:v>34</c:v>
                </c:pt>
                <c:pt idx="23">
                  <c:v>34.1</c:v>
                </c:pt>
                <c:pt idx="24">
                  <c:v>34.200000000000003</c:v>
                </c:pt>
                <c:pt idx="25">
                  <c:v>34.299999999999997</c:v>
                </c:pt>
                <c:pt idx="26">
                  <c:v>34.4</c:v>
                </c:pt>
                <c:pt idx="27">
                  <c:v>34.700000000000003</c:v>
                </c:pt>
                <c:pt idx="28">
                  <c:v>34.799999999999997</c:v>
                </c:pt>
                <c:pt idx="29">
                  <c:v>35.200000000000003</c:v>
                </c:pt>
                <c:pt idx="30">
                  <c:v>35.299999999999997</c:v>
                </c:pt>
                <c:pt idx="31">
                  <c:v>36.1</c:v>
                </c:pt>
                <c:pt idx="32">
                  <c:v>36.299999999999997</c:v>
                </c:pt>
                <c:pt idx="33">
                  <c:v>36.700000000000003</c:v>
                </c:pt>
              </c:numCache>
            </c:numRef>
          </c:xVal>
          <c:yVal>
            <c:numRef>
              <c:f>'Spng LA'!$U$83:$U$116</c:f>
              <c:numCache>
                <c:formatCode>General</c:formatCode>
                <c:ptCount val="34"/>
                <c:pt idx="0">
                  <c:v>66.777777777777771</c:v>
                </c:pt>
                <c:pt idx="1">
                  <c:v>76.25</c:v>
                </c:pt>
                <c:pt idx="2">
                  <c:v>74.92</c:v>
                </c:pt>
                <c:pt idx="3">
                  <c:v>71.724137931034477</c:v>
                </c:pt>
                <c:pt idx="4">
                  <c:v>68.424242424242422</c:v>
                </c:pt>
                <c:pt idx="5">
                  <c:v>68.555555555555557</c:v>
                </c:pt>
                <c:pt idx="6">
                  <c:v>62.285714285714285</c:v>
                </c:pt>
                <c:pt idx="7">
                  <c:v>71.828571428571422</c:v>
                </c:pt>
                <c:pt idx="8">
                  <c:v>72.75</c:v>
                </c:pt>
                <c:pt idx="9">
                  <c:v>70.205128205128204</c:v>
                </c:pt>
                <c:pt idx="10">
                  <c:v>58.866666666666667</c:v>
                </c:pt>
                <c:pt idx="11">
                  <c:v>68.298013245033118</c:v>
                </c:pt>
                <c:pt idx="12">
                  <c:v>69</c:v>
                </c:pt>
                <c:pt idx="13">
                  <c:v>70.523809523809518</c:v>
                </c:pt>
                <c:pt idx="14">
                  <c:v>68.156862745098039</c:v>
                </c:pt>
                <c:pt idx="15">
                  <c:v>64.965517241379317</c:v>
                </c:pt>
                <c:pt idx="16">
                  <c:v>66.05263157894737</c:v>
                </c:pt>
                <c:pt idx="17">
                  <c:v>62.8</c:v>
                </c:pt>
                <c:pt idx="18">
                  <c:v>70.666666666666671</c:v>
                </c:pt>
                <c:pt idx="19">
                  <c:v>74.25</c:v>
                </c:pt>
                <c:pt idx="20">
                  <c:v>62.755555555555553</c:v>
                </c:pt>
                <c:pt idx="21">
                  <c:v>59</c:v>
                </c:pt>
                <c:pt idx="22">
                  <c:v>67.476190476190482</c:v>
                </c:pt>
                <c:pt idx="23">
                  <c:v>65.7</c:v>
                </c:pt>
                <c:pt idx="24">
                  <c:v>69.896551724137936</c:v>
                </c:pt>
                <c:pt idx="25">
                  <c:v>67.558139534883722</c:v>
                </c:pt>
                <c:pt idx="26">
                  <c:v>67.838709677419359</c:v>
                </c:pt>
                <c:pt idx="27">
                  <c:v>62.5</c:v>
                </c:pt>
                <c:pt idx="28">
                  <c:v>64.900000000000006</c:v>
                </c:pt>
                <c:pt idx="29">
                  <c:v>59.666666666666664</c:v>
                </c:pt>
                <c:pt idx="30">
                  <c:v>73</c:v>
                </c:pt>
                <c:pt idx="31">
                  <c:v>67.25</c:v>
                </c:pt>
                <c:pt idx="32">
                  <c:v>60</c:v>
                </c:pt>
                <c:pt idx="33">
                  <c:v>74.25</c:v>
                </c:pt>
              </c:numCache>
            </c:numRef>
          </c:yVal>
          <c:smooth val="0"/>
          <c:extLst>
            <c:ext xmlns:c16="http://schemas.microsoft.com/office/drawing/2014/chart" uri="{C3380CC4-5D6E-409C-BE32-E72D297353CC}">
              <c16:uniqueId val="{00000001-2A4E-4DE4-AD7B-1912D09BF909}"/>
            </c:ext>
          </c:extLst>
        </c:ser>
        <c:dLbls>
          <c:showLegendKey val="0"/>
          <c:showVal val="0"/>
          <c:showCatName val="0"/>
          <c:showSerName val="0"/>
          <c:showPercent val="0"/>
          <c:showBubbleSize val="0"/>
        </c:dLbls>
        <c:axId val="147243392"/>
        <c:axId val="147245312"/>
      </c:scatterChart>
      <c:valAx>
        <c:axId val="147243392"/>
        <c:scaling>
          <c:orientation val="minMax"/>
          <c:max val="40"/>
          <c:min val="25"/>
        </c:scaling>
        <c:delete val="0"/>
        <c:axPos val="b"/>
        <c:title>
          <c:tx>
            <c:rich>
              <a:bodyPr/>
              <a:lstStyle/>
              <a:p>
                <a:pPr>
                  <a:defRPr/>
                </a:pPr>
                <a:r>
                  <a:rPr lang="en-US"/>
                  <a:t>River mileage (RM)</a:t>
                </a:r>
              </a:p>
            </c:rich>
          </c:tx>
          <c:overlay val="0"/>
        </c:title>
        <c:numFmt formatCode="General" sourceLinked="1"/>
        <c:majorTickMark val="out"/>
        <c:minorTickMark val="none"/>
        <c:tickLblPos val="nextTo"/>
        <c:spPr>
          <a:ln>
            <a:solidFill>
              <a:schemeClr val="tx1"/>
            </a:solidFill>
          </a:ln>
        </c:spPr>
        <c:crossAx val="147245312"/>
        <c:crosses val="autoZero"/>
        <c:crossBetween val="midCat"/>
        <c:majorUnit val="5"/>
      </c:valAx>
      <c:valAx>
        <c:axId val="147245312"/>
        <c:scaling>
          <c:orientation val="minMax"/>
        </c:scaling>
        <c:delete val="0"/>
        <c:axPos val="l"/>
        <c:title>
          <c:tx>
            <c:rich>
              <a:bodyPr rot="-5400000" vert="horz"/>
              <a:lstStyle/>
              <a:p>
                <a:pPr>
                  <a:defRPr/>
                </a:pPr>
                <a:r>
                  <a:rPr lang="en-US"/>
                  <a:t>Total length (mm)</a:t>
                </a:r>
              </a:p>
            </c:rich>
          </c:tx>
          <c:layout>
            <c:manualLayout>
              <c:xMode val="edge"/>
              <c:yMode val="edge"/>
              <c:x val="1.0254110468028052E-2"/>
              <c:y val="0.3414631664049167"/>
            </c:manualLayout>
          </c:layout>
          <c:overlay val="0"/>
        </c:title>
        <c:numFmt formatCode="General" sourceLinked="1"/>
        <c:majorTickMark val="out"/>
        <c:minorTickMark val="none"/>
        <c:tickLblPos val="nextTo"/>
        <c:crossAx val="147243392"/>
        <c:crosses val="autoZero"/>
        <c:crossBetween val="midCat"/>
      </c:valAx>
      <c:spPr>
        <a:noFill/>
        <a:ln w="25400">
          <a:noFill/>
        </a:ln>
      </c:spPr>
    </c:plotArea>
    <c:plotVisOnly val="1"/>
    <c:dispBlanksAs val="gap"/>
    <c:showDLblsOverMax val="0"/>
  </c:chart>
  <c:spPr>
    <a:ln>
      <a:noFill/>
    </a:ln>
  </c:spPr>
  <c:txPr>
    <a:bodyPr/>
    <a:lstStyle/>
    <a:p>
      <a:pPr>
        <a:defRPr sz="2000" b="1">
          <a:latin typeface="Arial" panose="020B0604020202020204" pitchFamily="34" charset="0"/>
          <a:cs typeface="Arial" panose="020B06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Fall</c:v>
          </c:tx>
          <c:spPr>
            <a:solidFill>
              <a:schemeClr val="tx1"/>
            </a:solidFill>
          </c:spPr>
          <c:invertIfNegative val="0"/>
          <c:cat>
            <c:strRef>
              <c:f>'Fall LA'!$S$4:$S$23</c:f>
              <c:strCache>
                <c:ptCount val="20"/>
                <c:pt idx="0">
                  <c:v>0-9</c:v>
                </c:pt>
                <c:pt idx="1">
                  <c:v>10-19</c:v>
                </c:pt>
                <c:pt idx="2">
                  <c:v>20-29</c:v>
                </c:pt>
                <c:pt idx="3">
                  <c:v>30-39</c:v>
                </c:pt>
                <c:pt idx="4">
                  <c:v>40-49</c:v>
                </c:pt>
                <c:pt idx="5">
                  <c:v>50-59</c:v>
                </c:pt>
                <c:pt idx="6">
                  <c:v>60-69</c:v>
                </c:pt>
                <c:pt idx="7">
                  <c:v>70-79</c:v>
                </c:pt>
                <c:pt idx="8">
                  <c:v>80-89</c:v>
                </c:pt>
                <c:pt idx="9">
                  <c:v>90-99</c:v>
                </c:pt>
                <c:pt idx="10">
                  <c:v>100-109</c:v>
                </c:pt>
                <c:pt idx="11">
                  <c:v>110-119</c:v>
                </c:pt>
                <c:pt idx="12">
                  <c:v>120-129</c:v>
                </c:pt>
                <c:pt idx="13">
                  <c:v>130-139</c:v>
                </c:pt>
                <c:pt idx="14">
                  <c:v>140-149</c:v>
                </c:pt>
                <c:pt idx="15">
                  <c:v>150-159</c:v>
                </c:pt>
                <c:pt idx="16">
                  <c:v>160-169</c:v>
                </c:pt>
                <c:pt idx="17">
                  <c:v>170-179</c:v>
                </c:pt>
                <c:pt idx="18">
                  <c:v>180-189</c:v>
                </c:pt>
                <c:pt idx="19">
                  <c:v>190-199</c:v>
                </c:pt>
              </c:strCache>
            </c:strRef>
          </c:cat>
          <c:val>
            <c:numRef>
              <c:f>'Fall LA'!$R$4:$R$23</c:f>
              <c:numCache>
                <c:formatCode>General</c:formatCode>
                <c:ptCount val="20"/>
                <c:pt idx="0">
                  <c:v>0</c:v>
                </c:pt>
                <c:pt idx="1">
                  <c:v>0</c:v>
                </c:pt>
                <c:pt idx="2">
                  <c:v>4</c:v>
                </c:pt>
                <c:pt idx="3">
                  <c:v>106</c:v>
                </c:pt>
                <c:pt idx="4">
                  <c:v>479</c:v>
                </c:pt>
                <c:pt idx="5">
                  <c:v>662</c:v>
                </c:pt>
                <c:pt idx="6">
                  <c:v>342</c:v>
                </c:pt>
                <c:pt idx="7">
                  <c:v>145</c:v>
                </c:pt>
                <c:pt idx="8">
                  <c:v>57</c:v>
                </c:pt>
                <c:pt idx="9">
                  <c:v>12</c:v>
                </c:pt>
                <c:pt idx="10">
                  <c:v>2</c:v>
                </c:pt>
                <c:pt idx="11">
                  <c:v>11</c:v>
                </c:pt>
                <c:pt idx="12">
                  <c:v>7</c:v>
                </c:pt>
                <c:pt idx="13">
                  <c:v>6</c:v>
                </c:pt>
                <c:pt idx="14">
                  <c:v>4</c:v>
                </c:pt>
                <c:pt idx="15">
                  <c:v>2</c:v>
                </c:pt>
                <c:pt idx="16">
                  <c:v>2</c:v>
                </c:pt>
                <c:pt idx="17">
                  <c:v>2</c:v>
                </c:pt>
                <c:pt idx="18">
                  <c:v>0</c:v>
                </c:pt>
                <c:pt idx="19">
                  <c:v>1</c:v>
                </c:pt>
              </c:numCache>
            </c:numRef>
          </c:val>
          <c:extLst>
            <c:ext xmlns:c16="http://schemas.microsoft.com/office/drawing/2014/chart" uri="{C3380CC4-5D6E-409C-BE32-E72D297353CC}">
              <c16:uniqueId val="{00000000-ED88-4B3C-8A1F-A2ED49B17C7C}"/>
            </c:ext>
          </c:extLst>
        </c:ser>
        <c:dLbls>
          <c:showLegendKey val="0"/>
          <c:showVal val="0"/>
          <c:showCatName val="0"/>
          <c:showSerName val="0"/>
          <c:showPercent val="0"/>
          <c:showBubbleSize val="0"/>
        </c:dLbls>
        <c:gapWidth val="150"/>
        <c:axId val="146499072"/>
        <c:axId val="146500992"/>
      </c:barChart>
      <c:catAx>
        <c:axId val="146499072"/>
        <c:scaling>
          <c:orientation val="minMax"/>
        </c:scaling>
        <c:delete val="0"/>
        <c:axPos val="b"/>
        <c:title>
          <c:tx>
            <c:rich>
              <a:bodyPr/>
              <a:lstStyle/>
              <a:p>
                <a:pPr>
                  <a:defRPr/>
                </a:pPr>
                <a:r>
                  <a:rPr lang="en-US"/>
                  <a:t>Total length (mm)</a:t>
                </a:r>
              </a:p>
            </c:rich>
          </c:tx>
          <c:overlay val="0"/>
        </c:title>
        <c:numFmt formatCode="General" sourceLinked="0"/>
        <c:majorTickMark val="out"/>
        <c:minorTickMark val="none"/>
        <c:tickLblPos val="nextTo"/>
        <c:spPr>
          <a:ln>
            <a:solidFill>
              <a:schemeClr val="tx1"/>
            </a:solidFill>
          </a:ln>
        </c:spPr>
        <c:txPr>
          <a:bodyPr rot="5400000"/>
          <a:lstStyle/>
          <a:p>
            <a:pPr>
              <a:defRPr/>
            </a:pPr>
            <a:endParaRPr lang="en-US"/>
          </a:p>
        </c:txPr>
        <c:crossAx val="146500992"/>
        <c:crosses val="autoZero"/>
        <c:auto val="1"/>
        <c:lblAlgn val="ctr"/>
        <c:lblOffset val="100"/>
        <c:noMultiLvlLbl val="0"/>
      </c:catAx>
      <c:valAx>
        <c:axId val="146500992"/>
        <c:scaling>
          <c:orientation val="minMax"/>
        </c:scaling>
        <c:delete val="0"/>
        <c:axPos val="l"/>
        <c:title>
          <c:tx>
            <c:rich>
              <a:bodyPr rot="-5400000" vert="horz"/>
              <a:lstStyle/>
              <a:p>
                <a:pPr>
                  <a:defRPr/>
                </a:pPr>
                <a:r>
                  <a:rPr lang="en-US"/>
                  <a:t>Frequency</a:t>
                </a:r>
              </a:p>
            </c:rich>
          </c:tx>
          <c:layout>
            <c:manualLayout>
              <c:xMode val="edge"/>
              <c:yMode val="edge"/>
              <c:x val="1.171898339203206E-2"/>
              <c:y val="0.34778921462924689"/>
            </c:manualLayout>
          </c:layout>
          <c:overlay val="0"/>
        </c:title>
        <c:numFmt formatCode="General" sourceLinked="1"/>
        <c:majorTickMark val="out"/>
        <c:minorTickMark val="none"/>
        <c:tickLblPos val="nextTo"/>
        <c:spPr>
          <a:ln>
            <a:solidFill>
              <a:schemeClr val="tx1"/>
            </a:solidFill>
          </a:ln>
        </c:spPr>
        <c:crossAx val="146499072"/>
        <c:crosses val="autoZero"/>
        <c:crossBetween val="between"/>
      </c:valAx>
    </c:plotArea>
    <c:plotVisOnly val="1"/>
    <c:dispBlanksAs val="gap"/>
    <c:showDLblsOverMax val="0"/>
  </c:chart>
  <c:spPr>
    <a:ln>
      <a:noFill/>
    </a:ln>
  </c:spPr>
  <c:txPr>
    <a:bodyPr/>
    <a:lstStyle/>
    <a:p>
      <a:pPr>
        <a:defRPr sz="2000" b="1">
          <a:latin typeface="Arial" panose="020B0604020202020204" pitchFamily="34" charset="0"/>
          <a:cs typeface="Arial" panose="020B06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772536724854866"/>
          <c:y val="2.1851828528647151E-2"/>
          <c:w val="0.80938060915637933"/>
          <c:h val="0.81743844790487519"/>
        </c:manualLayout>
      </c:layout>
      <c:scatterChart>
        <c:scatterStyle val="lineMarker"/>
        <c:varyColors val="0"/>
        <c:ser>
          <c:idx val="0"/>
          <c:order val="0"/>
          <c:spPr>
            <a:ln w="28575">
              <a:noFill/>
            </a:ln>
          </c:spPr>
          <c:marker>
            <c:spPr>
              <a:solidFill>
                <a:schemeClr val="tx1"/>
              </a:solidFill>
              <a:ln>
                <a:solidFill>
                  <a:schemeClr val="tx1"/>
                </a:solidFill>
              </a:ln>
            </c:spPr>
          </c:marker>
          <c:trendline>
            <c:trendlineType val="linear"/>
            <c:dispRSqr val="0"/>
            <c:dispEq val="0"/>
          </c:trendline>
          <c:trendline>
            <c:trendlineType val="linear"/>
            <c:dispRSqr val="0"/>
            <c:dispEq val="0"/>
          </c:trendline>
          <c:xVal>
            <c:numRef>
              <c:f>'Fall LA'!$J$32:$J$66</c:f>
              <c:numCache>
                <c:formatCode>General</c:formatCode>
                <c:ptCount val="35"/>
                <c:pt idx="0">
                  <c:v>27.5</c:v>
                </c:pt>
                <c:pt idx="1">
                  <c:v>27.6</c:v>
                </c:pt>
                <c:pt idx="2">
                  <c:v>28</c:v>
                </c:pt>
                <c:pt idx="3">
                  <c:v>28.1</c:v>
                </c:pt>
                <c:pt idx="4">
                  <c:v>28.2</c:v>
                </c:pt>
                <c:pt idx="5">
                  <c:v>28.4</c:v>
                </c:pt>
                <c:pt idx="6">
                  <c:v>28.5</c:v>
                </c:pt>
                <c:pt idx="7">
                  <c:v>28.6</c:v>
                </c:pt>
                <c:pt idx="8">
                  <c:v>28.7</c:v>
                </c:pt>
                <c:pt idx="9">
                  <c:v>28.8</c:v>
                </c:pt>
                <c:pt idx="10">
                  <c:v>29.2</c:v>
                </c:pt>
                <c:pt idx="11">
                  <c:v>29.5</c:v>
                </c:pt>
                <c:pt idx="12">
                  <c:v>29.8</c:v>
                </c:pt>
                <c:pt idx="13">
                  <c:v>30</c:v>
                </c:pt>
                <c:pt idx="14">
                  <c:v>30.1</c:v>
                </c:pt>
                <c:pt idx="15">
                  <c:v>30.4</c:v>
                </c:pt>
                <c:pt idx="16">
                  <c:v>30.5</c:v>
                </c:pt>
                <c:pt idx="17">
                  <c:v>30.8</c:v>
                </c:pt>
                <c:pt idx="18">
                  <c:v>30.9</c:v>
                </c:pt>
                <c:pt idx="19">
                  <c:v>31.9</c:v>
                </c:pt>
                <c:pt idx="20">
                  <c:v>32.1</c:v>
                </c:pt>
                <c:pt idx="21">
                  <c:v>32.200000000000003</c:v>
                </c:pt>
                <c:pt idx="22">
                  <c:v>33.299999999999997</c:v>
                </c:pt>
                <c:pt idx="23">
                  <c:v>33.5</c:v>
                </c:pt>
                <c:pt idx="24">
                  <c:v>34</c:v>
                </c:pt>
                <c:pt idx="25">
                  <c:v>34.1</c:v>
                </c:pt>
                <c:pt idx="26">
                  <c:v>34.200000000000003</c:v>
                </c:pt>
                <c:pt idx="27">
                  <c:v>34.299999999999997</c:v>
                </c:pt>
                <c:pt idx="28">
                  <c:v>34.4</c:v>
                </c:pt>
                <c:pt idx="29">
                  <c:v>34.700000000000003</c:v>
                </c:pt>
                <c:pt idx="30">
                  <c:v>34.799999999999997</c:v>
                </c:pt>
                <c:pt idx="31">
                  <c:v>35.200000000000003</c:v>
                </c:pt>
                <c:pt idx="32">
                  <c:v>35.299999999999997</c:v>
                </c:pt>
                <c:pt idx="33">
                  <c:v>36.1</c:v>
                </c:pt>
                <c:pt idx="34">
                  <c:v>36.299999999999997</c:v>
                </c:pt>
              </c:numCache>
            </c:numRef>
          </c:xVal>
          <c:yVal>
            <c:numRef>
              <c:f>'Fall LA'!$L$32:$L$66</c:f>
              <c:numCache>
                <c:formatCode>General</c:formatCode>
                <c:ptCount val="35"/>
                <c:pt idx="0">
                  <c:v>62.909090909090907</c:v>
                </c:pt>
                <c:pt idx="1">
                  <c:v>60.25</c:v>
                </c:pt>
                <c:pt idx="2">
                  <c:v>60.568965517241381</c:v>
                </c:pt>
                <c:pt idx="3">
                  <c:v>66.423728813559322</c:v>
                </c:pt>
                <c:pt idx="4">
                  <c:v>59.977777777777774</c:v>
                </c:pt>
                <c:pt idx="5">
                  <c:v>59.729166666666664</c:v>
                </c:pt>
                <c:pt idx="6">
                  <c:v>55.44736842105263</c:v>
                </c:pt>
                <c:pt idx="7">
                  <c:v>56.627906976744185</c:v>
                </c:pt>
                <c:pt idx="8">
                  <c:v>62.375</c:v>
                </c:pt>
                <c:pt idx="9">
                  <c:v>63.2</c:v>
                </c:pt>
                <c:pt idx="10">
                  <c:v>47</c:v>
                </c:pt>
                <c:pt idx="11">
                  <c:v>55.821428571428569</c:v>
                </c:pt>
                <c:pt idx="12">
                  <c:v>51.365384615384613</c:v>
                </c:pt>
                <c:pt idx="13">
                  <c:v>55.425925925925924</c:v>
                </c:pt>
                <c:pt idx="14">
                  <c:v>55</c:v>
                </c:pt>
                <c:pt idx="15">
                  <c:v>52.918367346938773</c:v>
                </c:pt>
                <c:pt idx="16">
                  <c:v>51.904761904761905</c:v>
                </c:pt>
                <c:pt idx="17">
                  <c:v>60.12903225806452</c:v>
                </c:pt>
                <c:pt idx="18">
                  <c:v>54.979797979797979</c:v>
                </c:pt>
                <c:pt idx="19">
                  <c:v>51.5</c:v>
                </c:pt>
                <c:pt idx="20">
                  <c:v>53.153846153846153</c:v>
                </c:pt>
                <c:pt idx="21">
                  <c:v>46.888888888888886</c:v>
                </c:pt>
                <c:pt idx="22">
                  <c:v>52.967213114754095</c:v>
                </c:pt>
                <c:pt idx="23">
                  <c:v>51</c:v>
                </c:pt>
                <c:pt idx="24">
                  <c:v>48.701754385964911</c:v>
                </c:pt>
                <c:pt idx="25">
                  <c:v>51.526315789473685</c:v>
                </c:pt>
                <c:pt idx="26">
                  <c:v>49.194444444444443</c:v>
                </c:pt>
                <c:pt idx="27">
                  <c:v>50.761904761904759</c:v>
                </c:pt>
                <c:pt idx="28">
                  <c:v>51.592592592592595</c:v>
                </c:pt>
                <c:pt idx="29">
                  <c:v>52.631999999999998</c:v>
                </c:pt>
                <c:pt idx="30">
                  <c:v>61.241379310344826</c:v>
                </c:pt>
                <c:pt idx="31">
                  <c:v>54.686274509803923</c:v>
                </c:pt>
                <c:pt idx="32">
                  <c:v>53.307692307692307</c:v>
                </c:pt>
                <c:pt idx="33">
                  <c:v>56.32</c:v>
                </c:pt>
                <c:pt idx="34">
                  <c:v>56.10526315789474</c:v>
                </c:pt>
              </c:numCache>
            </c:numRef>
          </c:yVal>
          <c:smooth val="0"/>
          <c:extLst>
            <c:ext xmlns:c16="http://schemas.microsoft.com/office/drawing/2014/chart" uri="{C3380CC4-5D6E-409C-BE32-E72D297353CC}">
              <c16:uniqueId val="{00000002-3CFE-45CF-A261-55CA18EDA17D}"/>
            </c:ext>
          </c:extLst>
        </c:ser>
        <c:dLbls>
          <c:showLegendKey val="0"/>
          <c:showVal val="0"/>
          <c:showCatName val="0"/>
          <c:showSerName val="0"/>
          <c:showPercent val="0"/>
          <c:showBubbleSize val="0"/>
        </c:dLbls>
        <c:axId val="146040704"/>
        <c:axId val="146046976"/>
      </c:scatterChart>
      <c:valAx>
        <c:axId val="146040704"/>
        <c:scaling>
          <c:orientation val="minMax"/>
          <c:max val="40"/>
          <c:min val="25"/>
        </c:scaling>
        <c:delete val="0"/>
        <c:axPos val="b"/>
        <c:title>
          <c:tx>
            <c:rich>
              <a:bodyPr/>
              <a:lstStyle/>
              <a:p>
                <a:pPr>
                  <a:defRPr/>
                </a:pPr>
                <a:r>
                  <a:rPr lang="en-US"/>
                  <a:t>River mileage (RM)</a:t>
                </a:r>
              </a:p>
            </c:rich>
          </c:tx>
          <c:overlay val="0"/>
        </c:title>
        <c:numFmt formatCode="General" sourceLinked="1"/>
        <c:majorTickMark val="out"/>
        <c:minorTickMark val="none"/>
        <c:tickLblPos val="nextTo"/>
        <c:spPr>
          <a:ln>
            <a:solidFill>
              <a:schemeClr val="tx1"/>
            </a:solidFill>
          </a:ln>
        </c:spPr>
        <c:crossAx val="146046976"/>
        <c:crosses val="autoZero"/>
        <c:crossBetween val="midCat"/>
        <c:majorUnit val="5"/>
      </c:valAx>
      <c:valAx>
        <c:axId val="146046976"/>
        <c:scaling>
          <c:orientation val="minMax"/>
          <c:max val="90"/>
        </c:scaling>
        <c:delete val="0"/>
        <c:axPos val="l"/>
        <c:title>
          <c:tx>
            <c:rich>
              <a:bodyPr rot="-5400000" vert="horz"/>
              <a:lstStyle/>
              <a:p>
                <a:pPr>
                  <a:defRPr/>
                </a:pPr>
                <a:r>
                  <a:rPr lang="en-US"/>
                  <a:t>Total length (mm)</a:t>
                </a:r>
              </a:p>
            </c:rich>
          </c:tx>
          <c:layout>
            <c:manualLayout>
              <c:xMode val="edge"/>
              <c:yMode val="edge"/>
              <c:x val="1.171898339203206E-2"/>
              <c:y val="0.33742401140886363"/>
            </c:manualLayout>
          </c:layout>
          <c:overlay val="0"/>
        </c:title>
        <c:numFmt formatCode="General" sourceLinked="1"/>
        <c:majorTickMark val="out"/>
        <c:minorTickMark val="none"/>
        <c:tickLblPos val="nextTo"/>
        <c:crossAx val="146040704"/>
        <c:crosses val="autoZero"/>
        <c:crossBetween val="midCat"/>
      </c:valAx>
    </c:plotArea>
    <c:plotVisOnly val="1"/>
    <c:dispBlanksAs val="gap"/>
    <c:showDLblsOverMax val="0"/>
  </c:chart>
  <c:spPr>
    <a:ln>
      <a:noFill/>
    </a:ln>
  </c:spPr>
  <c:txPr>
    <a:bodyPr/>
    <a:lstStyle/>
    <a:p>
      <a:pPr>
        <a:defRPr sz="2000" b="1">
          <a:latin typeface="Arial" panose="020B0604020202020204" pitchFamily="34" charset="0"/>
          <a:cs typeface="Arial" panose="020B0604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pPr>
              <a:solidFill>
                <a:schemeClr val="tx1"/>
              </a:solidFill>
              <a:ln>
                <a:solidFill>
                  <a:schemeClr val="tx1"/>
                </a:solidFill>
              </a:ln>
            </c:spPr>
          </c:marker>
          <c:trendline>
            <c:trendlineType val="linear"/>
            <c:dispRSqr val="0"/>
            <c:dispEq val="0"/>
          </c:trendline>
          <c:xVal>
            <c:numRef>
              <c:f>'Fall TCount'!$AY$3:$AY$39</c:f>
              <c:numCache>
                <c:formatCode>General</c:formatCode>
                <c:ptCount val="37"/>
                <c:pt idx="0">
                  <c:v>34.700000000000003</c:v>
                </c:pt>
                <c:pt idx="1">
                  <c:v>33.299999999999997</c:v>
                </c:pt>
                <c:pt idx="2">
                  <c:v>31.9</c:v>
                </c:pt>
                <c:pt idx="3">
                  <c:v>30.9</c:v>
                </c:pt>
                <c:pt idx="4">
                  <c:v>30.4</c:v>
                </c:pt>
                <c:pt idx="5">
                  <c:v>30</c:v>
                </c:pt>
                <c:pt idx="6">
                  <c:v>27.5</c:v>
                </c:pt>
                <c:pt idx="7">
                  <c:v>27.6</c:v>
                </c:pt>
                <c:pt idx="8">
                  <c:v>28</c:v>
                </c:pt>
                <c:pt idx="9">
                  <c:v>28.1</c:v>
                </c:pt>
                <c:pt idx="10">
                  <c:v>28.2</c:v>
                </c:pt>
                <c:pt idx="11">
                  <c:v>28.4</c:v>
                </c:pt>
                <c:pt idx="12">
                  <c:v>28.5</c:v>
                </c:pt>
                <c:pt idx="13">
                  <c:v>28.6</c:v>
                </c:pt>
                <c:pt idx="14">
                  <c:v>28.7</c:v>
                </c:pt>
                <c:pt idx="15">
                  <c:v>28.8</c:v>
                </c:pt>
                <c:pt idx="16">
                  <c:v>29.2</c:v>
                </c:pt>
                <c:pt idx="17">
                  <c:v>29.5</c:v>
                </c:pt>
                <c:pt idx="18">
                  <c:v>29.8</c:v>
                </c:pt>
                <c:pt idx="19">
                  <c:v>30</c:v>
                </c:pt>
                <c:pt idx="20">
                  <c:v>30</c:v>
                </c:pt>
                <c:pt idx="21">
                  <c:v>30.1</c:v>
                </c:pt>
                <c:pt idx="22">
                  <c:v>30.5</c:v>
                </c:pt>
                <c:pt idx="23">
                  <c:v>30.8</c:v>
                </c:pt>
                <c:pt idx="24">
                  <c:v>32.1</c:v>
                </c:pt>
                <c:pt idx="25">
                  <c:v>32.200000000000003</c:v>
                </c:pt>
                <c:pt idx="26">
                  <c:v>33.5</c:v>
                </c:pt>
                <c:pt idx="27">
                  <c:v>34</c:v>
                </c:pt>
                <c:pt idx="28">
                  <c:v>34.1</c:v>
                </c:pt>
                <c:pt idx="29">
                  <c:v>34.200000000000003</c:v>
                </c:pt>
                <c:pt idx="30">
                  <c:v>34.299999999999997</c:v>
                </c:pt>
                <c:pt idx="31">
                  <c:v>34.4</c:v>
                </c:pt>
                <c:pt idx="32">
                  <c:v>34.799999999999997</c:v>
                </c:pt>
                <c:pt idx="33">
                  <c:v>35.200000000000003</c:v>
                </c:pt>
                <c:pt idx="34">
                  <c:v>35.299999999999997</c:v>
                </c:pt>
                <c:pt idx="35">
                  <c:v>36.1</c:v>
                </c:pt>
                <c:pt idx="36">
                  <c:v>36.299999999999997</c:v>
                </c:pt>
              </c:numCache>
            </c:numRef>
          </c:xVal>
          <c:yVal>
            <c:numRef>
              <c:f>'Fall TCount'!$BA$3:$BA$39</c:f>
              <c:numCache>
                <c:formatCode>General</c:formatCode>
                <c:ptCount val="37"/>
                <c:pt idx="0">
                  <c:v>9.4117647058823542E-2</c:v>
                </c:pt>
                <c:pt idx="1">
                  <c:v>0.39805825242718446</c:v>
                </c:pt>
                <c:pt idx="2">
                  <c:v>0.48148148148148145</c:v>
                </c:pt>
                <c:pt idx="3">
                  <c:v>0.28901734104046245</c:v>
                </c:pt>
                <c:pt idx="4">
                  <c:v>0.39999999999999991</c:v>
                </c:pt>
                <c:pt idx="5">
                  <c:v>7.2240259740259729</c:v>
                </c:pt>
                <c:pt idx="6">
                  <c:v>0.48575498575498582</c:v>
                </c:pt>
                <c:pt idx="7">
                  <c:v>0</c:v>
                </c:pt>
                <c:pt idx="8">
                  <c:v>7.8124999999999986E-2</c:v>
                </c:pt>
                <c:pt idx="9">
                  <c:v>0.55725085910652916</c:v>
                </c:pt>
                <c:pt idx="10">
                  <c:v>0.87124355135466647</c:v>
                </c:pt>
                <c:pt idx="11">
                  <c:v>0.5346428571428572</c:v>
                </c:pt>
                <c:pt idx="12">
                  <c:v>0.22</c:v>
                </c:pt>
                <c:pt idx="13">
                  <c:v>0.38461538461538458</c:v>
                </c:pt>
                <c:pt idx="14">
                  <c:v>0.40864086408640865</c:v>
                </c:pt>
                <c:pt idx="15">
                  <c:v>1.2333333333333332</c:v>
                </c:pt>
                <c:pt idx="16">
                  <c:v>0</c:v>
                </c:pt>
                <c:pt idx="17">
                  <c:v>0.88968251329787229</c:v>
                </c:pt>
                <c:pt idx="18">
                  <c:v>0.32624113475177302</c:v>
                </c:pt>
                <c:pt idx="19">
                  <c:v>0.73333333333333339</c:v>
                </c:pt>
                <c:pt idx="20">
                  <c:v>1.1093474426807761</c:v>
                </c:pt>
                <c:pt idx="21">
                  <c:v>0.23076923076923081</c:v>
                </c:pt>
                <c:pt idx="22">
                  <c:v>0.9850746268656716</c:v>
                </c:pt>
                <c:pt idx="23">
                  <c:v>0.93809523809523798</c:v>
                </c:pt>
                <c:pt idx="24">
                  <c:v>0.38461538461538464</c:v>
                </c:pt>
                <c:pt idx="25">
                  <c:v>0.5</c:v>
                </c:pt>
                <c:pt idx="26">
                  <c:v>0.10526315789473684</c:v>
                </c:pt>
                <c:pt idx="27">
                  <c:v>0.22388059701492541</c:v>
                </c:pt>
                <c:pt idx="28">
                  <c:v>0.49333333333333335</c:v>
                </c:pt>
                <c:pt idx="29">
                  <c:v>0.69315895372233405</c:v>
                </c:pt>
                <c:pt idx="30">
                  <c:v>0.43237179487179495</c:v>
                </c:pt>
                <c:pt idx="31">
                  <c:v>0.52380952380952384</c:v>
                </c:pt>
                <c:pt idx="32">
                  <c:v>7.7464788732394374E-2</c:v>
                </c:pt>
                <c:pt idx="33">
                  <c:v>0.31009409751924721</c:v>
                </c:pt>
                <c:pt idx="34">
                  <c:v>0.17006802721088435</c:v>
                </c:pt>
                <c:pt idx="35">
                  <c:v>7.5187969924812026E-2</c:v>
                </c:pt>
                <c:pt idx="36">
                  <c:v>8.5507980744869524E-2</c:v>
                </c:pt>
              </c:numCache>
            </c:numRef>
          </c:yVal>
          <c:smooth val="0"/>
          <c:extLst>
            <c:ext xmlns:c16="http://schemas.microsoft.com/office/drawing/2014/chart" uri="{C3380CC4-5D6E-409C-BE32-E72D297353CC}">
              <c16:uniqueId val="{00000001-63C4-4FB3-A820-6612364D6CC7}"/>
            </c:ext>
          </c:extLst>
        </c:ser>
        <c:dLbls>
          <c:showLegendKey val="0"/>
          <c:showVal val="0"/>
          <c:showCatName val="0"/>
          <c:showSerName val="0"/>
          <c:showPercent val="0"/>
          <c:showBubbleSize val="0"/>
        </c:dLbls>
        <c:axId val="154524672"/>
        <c:axId val="154530560"/>
      </c:scatterChart>
      <c:valAx>
        <c:axId val="154524672"/>
        <c:scaling>
          <c:orientation val="minMax"/>
          <c:max val="40"/>
          <c:min val="25"/>
        </c:scaling>
        <c:delete val="0"/>
        <c:axPos val="b"/>
        <c:title>
          <c:tx>
            <c:rich>
              <a:bodyPr/>
              <a:lstStyle/>
              <a:p>
                <a:pPr>
                  <a:defRPr/>
                </a:pPr>
                <a:r>
                  <a:rPr lang="en-US"/>
                  <a:t>River mileage (RM)</a:t>
                </a:r>
              </a:p>
            </c:rich>
          </c:tx>
          <c:overlay val="0"/>
        </c:title>
        <c:numFmt formatCode="General" sourceLinked="1"/>
        <c:majorTickMark val="out"/>
        <c:minorTickMark val="none"/>
        <c:tickLblPos val="nextTo"/>
        <c:spPr>
          <a:ln>
            <a:solidFill>
              <a:schemeClr val="tx1"/>
            </a:solidFill>
          </a:ln>
        </c:spPr>
        <c:crossAx val="154530560"/>
        <c:crosses val="autoZero"/>
        <c:crossBetween val="midCat"/>
        <c:majorUnit val="5"/>
      </c:valAx>
      <c:valAx>
        <c:axId val="154530560"/>
        <c:scaling>
          <c:orientation val="minMax"/>
          <c:max val="1.5"/>
        </c:scaling>
        <c:delete val="0"/>
        <c:axPos val="l"/>
        <c:title>
          <c:tx>
            <c:rich>
              <a:bodyPr rot="-5400000" vert="horz"/>
              <a:lstStyle/>
              <a:p>
                <a:pPr>
                  <a:defRPr/>
                </a:pPr>
                <a:r>
                  <a:rPr lang="en-US"/>
                  <a:t>Apparent overwinter survival </a:t>
                </a:r>
              </a:p>
            </c:rich>
          </c:tx>
          <c:layout>
            <c:manualLayout>
              <c:xMode val="edge"/>
              <c:yMode val="edge"/>
              <c:x val="8.7856390543562413E-3"/>
              <c:y val="0.27276702013631154"/>
            </c:manualLayout>
          </c:layout>
          <c:overlay val="0"/>
        </c:title>
        <c:numFmt formatCode="General" sourceLinked="1"/>
        <c:majorTickMark val="out"/>
        <c:minorTickMark val="none"/>
        <c:tickLblPos val="nextTo"/>
        <c:spPr>
          <a:ln>
            <a:solidFill>
              <a:schemeClr val="tx1"/>
            </a:solidFill>
          </a:ln>
        </c:spPr>
        <c:crossAx val="154524672"/>
        <c:crosses val="autoZero"/>
        <c:crossBetween val="midCat"/>
        <c:majorUnit val="0.5"/>
      </c:valAx>
    </c:plotArea>
    <c:plotVisOnly val="1"/>
    <c:dispBlanksAs val="gap"/>
    <c:showDLblsOverMax val="0"/>
  </c:chart>
  <c:spPr>
    <a:ln>
      <a:noFill/>
    </a:ln>
  </c:spPr>
  <c:txPr>
    <a:bodyPr/>
    <a:lstStyle/>
    <a:p>
      <a:pPr>
        <a:defRPr sz="2000" b="1">
          <a:latin typeface="Arial" panose="020B0604020202020204" pitchFamily="34" charset="0"/>
          <a:cs typeface="Arial" panose="020B060402020202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Mean density</c:v>
          </c:tx>
          <c:spPr>
            <a:solidFill>
              <a:schemeClr val="tx1">
                <a:lumMod val="50000"/>
                <a:lumOff val="50000"/>
              </a:schemeClr>
            </a:solidFill>
          </c:spPr>
          <c:invertIfNegative val="0"/>
          <c:errBars>
            <c:errBarType val="both"/>
            <c:errValType val="cust"/>
            <c:noEndCap val="0"/>
            <c:plus>
              <c:numRef>
                <c:f>'Fall TCount'!$BL$45:$BL$51</c:f>
                <c:numCache>
                  <c:formatCode>General</c:formatCode>
                  <c:ptCount val="7"/>
                  <c:pt idx="0">
                    <c:v>0.71157873010048123</c:v>
                  </c:pt>
                  <c:pt idx="1">
                    <c:v>3.3995936348142477</c:v>
                  </c:pt>
                  <c:pt idx="2">
                    <c:v>1.3579429294132372</c:v>
                  </c:pt>
                  <c:pt idx="3">
                    <c:v>1.3461998199634333</c:v>
                  </c:pt>
                  <c:pt idx="4">
                    <c:v>0.14063577308524966</c:v>
                  </c:pt>
                  <c:pt idx="5">
                    <c:v>8.0855886509005159E-2</c:v>
                  </c:pt>
                  <c:pt idx="6">
                    <c:v>0.33660764728622106</c:v>
                  </c:pt>
                </c:numCache>
              </c:numRef>
            </c:plus>
            <c:minus>
              <c:numRef>
                <c:f>'Fall TCount'!$BN$45:$BN$51</c:f>
                <c:numCache>
                  <c:formatCode>General</c:formatCode>
                  <c:ptCount val="7"/>
                  <c:pt idx="0">
                    <c:v>0.71157873010048123</c:v>
                  </c:pt>
                  <c:pt idx="1">
                    <c:v>3.0909090909090908</c:v>
                  </c:pt>
                  <c:pt idx="2">
                    <c:v>1.3579429294132372</c:v>
                  </c:pt>
                  <c:pt idx="3">
                    <c:v>1.3461998199634333</c:v>
                  </c:pt>
                  <c:pt idx="4">
                    <c:v>0.14063577308524966</c:v>
                  </c:pt>
                  <c:pt idx="5">
                    <c:v>8.0855886509005159E-2</c:v>
                  </c:pt>
                  <c:pt idx="6">
                    <c:v>0.33660764728622106</c:v>
                  </c:pt>
                </c:numCache>
              </c:numRef>
            </c:minus>
          </c:errBars>
          <c:cat>
            <c:numRef>
              <c:f>'Fall TCount'!$AX$43:$AX$49</c:f>
              <c:numCache>
                <c:formatCode>0</c:formatCode>
                <c:ptCount val="7"/>
                <c:pt idx="0">
                  <c:v>1996</c:v>
                </c:pt>
                <c:pt idx="1">
                  <c:v>2009</c:v>
                </c:pt>
                <c:pt idx="2">
                  <c:v>2010</c:v>
                </c:pt>
                <c:pt idx="3">
                  <c:v>2012</c:v>
                </c:pt>
                <c:pt idx="4">
                  <c:v>2013</c:v>
                </c:pt>
                <c:pt idx="5">
                  <c:v>2014</c:v>
                </c:pt>
                <c:pt idx="6">
                  <c:v>2015</c:v>
                </c:pt>
              </c:numCache>
            </c:numRef>
          </c:cat>
          <c:val>
            <c:numRef>
              <c:f>'Fall TCount'!$AY$43:$AY$49</c:f>
              <c:numCache>
                <c:formatCode>0.00</c:formatCode>
                <c:ptCount val="7"/>
                <c:pt idx="0">
                  <c:v>2.1590909090909092</c:v>
                </c:pt>
                <c:pt idx="1">
                  <c:v>3.0909090909090908</c:v>
                </c:pt>
                <c:pt idx="2">
                  <c:v>2.0858585858585856</c:v>
                </c:pt>
                <c:pt idx="3">
                  <c:v>1.7171717171717171</c:v>
                </c:pt>
                <c:pt idx="4">
                  <c:v>0.45442661913250149</c:v>
                </c:pt>
                <c:pt idx="5">
                  <c:v>0.34828892371995818</c:v>
                </c:pt>
                <c:pt idx="6">
                  <c:v>1.5941783680914117</c:v>
                </c:pt>
              </c:numCache>
            </c:numRef>
          </c:val>
          <c:extLst>
            <c:ext xmlns:c16="http://schemas.microsoft.com/office/drawing/2014/chart" uri="{C3380CC4-5D6E-409C-BE32-E72D297353CC}">
              <c16:uniqueId val="{00000000-96B9-4425-86E2-6A6AAAA5EB1C}"/>
            </c:ext>
          </c:extLst>
        </c:ser>
        <c:dLbls>
          <c:showLegendKey val="0"/>
          <c:showVal val="0"/>
          <c:showCatName val="0"/>
          <c:showSerName val="0"/>
          <c:showPercent val="0"/>
          <c:showBubbleSize val="0"/>
        </c:dLbls>
        <c:gapWidth val="150"/>
        <c:axId val="147474688"/>
        <c:axId val="147493248"/>
      </c:barChart>
      <c:catAx>
        <c:axId val="147474688"/>
        <c:scaling>
          <c:orientation val="minMax"/>
        </c:scaling>
        <c:delete val="0"/>
        <c:axPos val="b"/>
        <c:title>
          <c:tx>
            <c:rich>
              <a:bodyPr/>
              <a:lstStyle/>
              <a:p>
                <a:pPr>
                  <a:defRPr/>
                </a:pPr>
                <a:r>
                  <a:rPr lang="en-US"/>
                  <a:t>Year</a:t>
                </a:r>
              </a:p>
            </c:rich>
          </c:tx>
          <c:overlay val="0"/>
        </c:title>
        <c:numFmt formatCode="0" sourceLinked="1"/>
        <c:majorTickMark val="out"/>
        <c:minorTickMark val="none"/>
        <c:tickLblPos val="nextTo"/>
        <c:spPr>
          <a:ln>
            <a:solidFill>
              <a:schemeClr val="tx1"/>
            </a:solidFill>
          </a:ln>
        </c:spPr>
        <c:crossAx val="147493248"/>
        <c:crosses val="autoZero"/>
        <c:auto val="1"/>
        <c:lblAlgn val="ctr"/>
        <c:lblOffset val="100"/>
        <c:noMultiLvlLbl val="0"/>
      </c:catAx>
      <c:valAx>
        <c:axId val="147493248"/>
        <c:scaling>
          <c:orientation val="minMax"/>
        </c:scaling>
        <c:delete val="0"/>
        <c:axPos val="l"/>
        <c:title>
          <c:tx>
            <c:rich>
              <a:bodyPr rot="-5400000" vert="horz"/>
              <a:lstStyle/>
              <a:p>
                <a:pPr>
                  <a:defRPr/>
                </a:pPr>
                <a:r>
                  <a:rPr lang="en-US"/>
                  <a:t>Linear density (fry/m)</a:t>
                </a:r>
              </a:p>
            </c:rich>
          </c:tx>
          <c:layout>
            <c:manualLayout>
              <c:xMode val="edge"/>
              <c:yMode val="edge"/>
              <c:x val="1.171898339203206E-2"/>
              <c:y val="0.31789978570215466"/>
            </c:manualLayout>
          </c:layout>
          <c:overlay val="0"/>
        </c:title>
        <c:numFmt formatCode="0" sourceLinked="0"/>
        <c:majorTickMark val="out"/>
        <c:minorTickMark val="none"/>
        <c:tickLblPos val="nextTo"/>
        <c:spPr>
          <a:ln>
            <a:solidFill>
              <a:schemeClr val="tx1"/>
            </a:solidFill>
          </a:ln>
        </c:spPr>
        <c:crossAx val="147474688"/>
        <c:crosses val="autoZero"/>
        <c:crossBetween val="between"/>
      </c:valAx>
      <c:spPr>
        <a:noFill/>
        <a:ln w="25400">
          <a:noFill/>
        </a:ln>
      </c:spPr>
    </c:plotArea>
    <c:plotVisOnly val="1"/>
    <c:dispBlanksAs val="gap"/>
    <c:showDLblsOverMax val="0"/>
  </c:chart>
  <c:spPr>
    <a:ln>
      <a:noFill/>
    </a:ln>
  </c:spPr>
  <c:txPr>
    <a:bodyPr/>
    <a:lstStyle/>
    <a:p>
      <a:pPr>
        <a:defRPr sz="2000" b="1">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Fall density</c:v>
          </c:tx>
          <c:spPr>
            <a:ln w="28575">
              <a:noFill/>
            </a:ln>
          </c:spPr>
          <c:marker>
            <c:spPr>
              <a:solidFill>
                <a:schemeClr val="tx1"/>
              </a:solidFill>
              <a:ln>
                <a:solidFill>
                  <a:schemeClr val="tx1"/>
                </a:solidFill>
              </a:ln>
            </c:spPr>
          </c:marker>
          <c:trendline>
            <c:trendlineType val="linear"/>
            <c:dispRSqr val="0"/>
            <c:dispEq val="0"/>
          </c:trendline>
          <c:trendline>
            <c:trendlineType val="linear"/>
            <c:dispRSqr val="0"/>
            <c:dispEq val="0"/>
          </c:trendline>
          <c:xVal>
            <c:numRef>
              <c:f>'Fall TCount'!$AO$3:$AO$41</c:f>
              <c:numCache>
                <c:formatCode>General</c:formatCode>
                <c:ptCount val="39"/>
                <c:pt idx="0">
                  <c:v>34.700000000000003</c:v>
                </c:pt>
                <c:pt idx="1">
                  <c:v>33.299999999999997</c:v>
                </c:pt>
                <c:pt idx="2">
                  <c:v>31.9</c:v>
                </c:pt>
                <c:pt idx="3">
                  <c:v>30.9</c:v>
                </c:pt>
                <c:pt idx="4">
                  <c:v>30.4</c:v>
                </c:pt>
                <c:pt idx="5">
                  <c:v>30</c:v>
                </c:pt>
                <c:pt idx="6">
                  <c:v>27.5</c:v>
                </c:pt>
                <c:pt idx="7">
                  <c:v>27.6</c:v>
                </c:pt>
                <c:pt idx="8">
                  <c:v>28</c:v>
                </c:pt>
                <c:pt idx="9">
                  <c:v>28.1</c:v>
                </c:pt>
                <c:pt idx="10">
                  <c:v>28.2</c:v>
                </c:pt>
                <c:pt idx="11">
                  <c:v>28.4</c:v>
                </c:pt>
                <c:pt idx="12">
                  <c:v>28.5</c:v>
                </c:pt>
                <c:pt idx="13">
                  <c:v>28.6</c:v>
                </c:pt>
                <c:pt idx="14">
                  <c:v>28.7</c:v>
                </c:pt>
                <c:pt idx="15">
                  <c:v>28.8</c:v>
                </c:pt>
                <c:pt idx="16">
                  <c:v>29.2</c:v>
                </c:pt>
                <c:pt idx="17">
                  <c:v>29.3</c:v>
                </c:pt>
                <c:pt idx="18">
                  <c:v>29.5</c:v>
                </c:pt>
                <c:pt idx="19">
                  <c:v>29.8</c:v>
                </c:pt>
                <c:pt idx="20">
                  <c:v>30</c:v>
                </c:pt>
                <c:pt idx="21">
                  <c:v>30</c:v>
                </c:pt>
                <c:pt idx="22">
                  <c:v>30.1</c:v>
                </c:pt>
                <c:pt idx="23">
                  <c:v>30.5</c:v>
                </c:pt>
                <c:pt idx="24">
                  <c:v>30.8</c:v>
                </c:pt>
                <c:pt idx="25">
                  <c:v>32.1</c:v>
                </c:pt>
                <c:pt idx="26">
                  <c:v>32.200000000000003</c:v>
                </c:pt>
                <c:pt idx="27">
                  <c:v>33.5</c:v>
                </c:pt>
                <c:pt idx="28">
                  <c:v>33.5</c:v>
                </c:pt>
                <c:pt idx="29">
                  <c:v>34</c:v>
                </c:pt>
                <c:pt idx="30">
                  <c:v>34.1</c:v>
                </c:pt>
                <c:pt idx="31">
                  <c:v>34.200000000000003</c:v>
                </c:pt>
                <c:pt idx="32">
                  <c:v>34.299999999999997</c:v>
                </c:pt>
                <c:pt idx="33">
                  <c:v>34.4</c:v>
                </c:pt>
                <c:pt idx="34">
                  <c:v>34.799999999999997</c:v>
                </c:pt>
                <c:pt idx="35">
                  <c:v>35.200000000000003</c:v>
                </c:pt>
                <c:pt idx="36">
                  <c:v>35.299999999999997</c:v>
                </c:pt>
                <c:pt idx="37">
                  <c:v>36.1</c:v>
                </c:pt>
                <c:pt idx="38">
                  <c:v>36.299999999999997</c:v>
                </c:pt>
              </c:numCache>
            </c:numRef>
          </c:xVal>
          <c:yVal>
            <c:numRef>
              <c:f>'Fall TCount'!$AX$3:$AX$39</c:f>
              <c:numCache>
                <c:formatCode>0.00</c:formatCode>
                <c:ptCount val="37"/>
                <c:pt idx="0">
                  <c:v>0.85858585858585856</c:v>
                </c:pt>
                <c:pt idx="1">
                  <c:v>1.0404040404040404</c:v>
                </c:pt>
                <c:pt idx="2">
                  <c:v>0.27272727272727271</c:v>
                </c:pt>
                <c:pt idx="3">
                  <c:v>1.7474747474747474</c:v>
                </c:pt>
                <c:pt idx="4">
                  <c:v>0.50505050505050508</c:v>
                </c:pt>
                <c:pt idx="5">
                  <c:v>0.16666666666666669</c:v>
                </c:pt>
                <c:pt idx="6">
                  <c:v>0.39393939393939387</c:v>
                </c:pt>
                <c:pt idx="7">
                  <c:v>6.0606060606060608E-2</c:v>
                </c:pt>
                <c:pt idx="8">
                  <c:v>0.64646464646464652</c:v>
                </c:pt>
                <c:pt idx="9">
                  <c:v>0.97979797979797978</c:v>
                </c:pt>
                <c:pt idx="10">
                  <c:v>0.8115649246084029</c:v>
                </c:pt>
                <c:pt idx="11">
                  <c:v>1.1313131313131313</c:v>
                </c:pt>
                <c:pt idx="12">
                  <c:v>0.50505050505050508</c:v>
                </c:pt>
                <c:pt idx="13">
                  <c:v>0.78787878787878796</c:v>
                </c:pt>
                <c:pt idx="14">
                  <c:v>1.0202020202020201</c:v>
                </c:pt>
                <c:pt idx="15">
                  <c:v>0.30303030303030304</c:v>
                </c:pt>
                <c:pt idx="16">
                  <c:v>9.0909090909090912E-2</c:v>
                </c:pt>
                <c:pt idx="17">
                  <c:v>0.99077733860342554</c:v>
                </c:pt>
                <c:pt idx="18">
                  <c:v>1.4242424242424245</c:v>
                </c:pt>
                <c:pt idx="19">
                  <c:v>0.30303030303030304</c:v>
                </c:pt>
                <c:pt idx="20">
                  <c:v>0.54545454545454541</c:v>
                </c:pt>
                <c:pt idx="21">
                  <c:v>0.52525252525252519</c:v>
                </c:pt>
                <c:pt idx="22">
                  <c:v>0.6767676767676768</c:v>
                </c:pt>
                <c:pt idx="23">
                  <c:v>0.42424242424242425</c:v>
                </c:pt>
                <c:pt idx="24">
                  <c:v>0.1313131313131313</c:v>
                </c:pt>
                <c:pt idx="25">
                  <c:v>9.0909090909090898E-2</c:v>
                </c:pt>
                <c:pt idx="26">
                  <c:v>0.5757575757575758</c:v>
                </c:pt>
                <c:pt idx="27">
                  <c:v>2.0303030303030303</c:v>
                </c:pt>
                <c:pt idx="28">
                  <c:v>0.75757575757575746</c:v>
                </c:pt>
                <c:pt idx="29">
                  <c:v>1.4343434343434343</c:v>
                </c:pt>
                <c:pt idx="30">
                  <c:v>1.0505050505050504</c:v>
                </c:pt>
                <c:pt idx="31">
                  <c:v>0.63636363636363635</c:v>
                </c:pt>
                <c:pt idx="32">
                  <c:v>1.4343434343434343</c:v>
                </c:pt>
                <c:pt idx="33">
                  <c:v>1.3029606408916754</c:v>
                </c:pt>
                <c:pt idx="34">
                  <c:v>0.63636363636363635</c:v>
                </c:pt>
                <c:pt idx="35">
                  <c:v>2.0151515151515151</c:v>
                </c:pt>
                <c:pt idx="36">
                  <c:v>1.7719416386083051</c:v>
                </c:pt>
              </c:numCache>
            </c:numRef>
          </c:yVal>
          <c:smooth val="0"/>
          <c:extLst>
            <c:ext xmlns:c16="http://schemas.microsoft.com/office/drawing/2014/chart" uri="{C3380CC4-5D6E-409C-BE32-E72D297353CC}">
              <c16:uniqueId val="{00000002-BD6E-427E-8C48-422786AD5F12}"/>
            </c:ext>
          </c:extLst>
        </c:ser>
        <c:dLbls>
          <c:showLegendKey val="0"/>
          <c:showVal val="0"/>
          <c:showCatName val="0"/>
          <c:showSerName val="0"/>
          <c:showPercent val="0"/>
          <c:showBubbleSize val="0"/>
        </c:dLbls>
        <c:axId val="162667136"/>
        <c:axId val="162677504"/>
      </c:scatterChart>
      <c:valAx>
        <c:axId val="162667136"/>
        <c:scaling>
          <c:orientation val="minMax"/>
          <c:max val="40"/>
          <c:min val="25"/>
        </c:scaling>
        <c:delete val="0"/>
        <c:axPos val="b"/>
        <c:title>
          <c:tx>
            <c:rich>
              <a:bodyPr/>
              <a:lstStyle/>
              <a:p>
                <a:pPr>
                  <a:defRPr/>
                </a:pPr>
                <a:r>
                  <a:rPr lang="en-US"/>
                  <a:t>River mileage (RM)</a:t>
                </a:r>
              </a:p>
            </c:rich>
          </c:tx>
          <c:overlay val="0"/>
        </c:title>
        <c:numFmt formatCode="General" sourceLinked="1"/>
        <c:majorTickMark val="out"/>
        <c:minorTickMark val="none"/>
        <c:tickLblPos val="nextTo"/>
        <c:spPr>
          <a:ln>
            <a:solidFill>
              <a:schemeClr val="tx1"/>
            </a:solidFill>
          </a:ln>
        </c:spPr>
        <c:crossAx val="162677504"/>
        <c:crosses val="autoZero"/>
        <c:crossBetween val="midCat"/>
        <c:majorUnit val="5"/>
      </c:valAx>
      <c:valAx>
        <c:axId val="162677504"/>
        <c:scaling>
          <c:orientation val="minMax"/>
          <c:max val="2.5"/>
        </c:scaling>
        <c:delete val="0"/>
        <c:axPos val="l"/>
        <c:title>
          <c:tx>
            <c:rich>
              <a:bodyPr rot="-5400000" vert="horz"/>
              <a:lstStyle/>
              <a:p>
                <a:pPr>
                  <a:defRPr/>
                </a:pPr>
                <a:r>
                  <a:rPr lang="en-US"/>
                  <a:t>Linear density (fry/m)
</a:t>
                </a:r>
              </a:p>
            </c:rich>
          </c:tx>
          <c:overlay val="0"/>
        </c:title>
        <c:numFmt formatCode="0.0" sourceLinked="0"/>
        <c:majorTickMark val="out"/>
        <c:minorTickMark val="none"/>
        <c:tickLblPos val="nextTo"/>
        <c:spPr>
          <a:ln>
            <a:solidFill>
              <a:schemeClr val="tx1"/>
            </a:solidFill>
          </a:ln>
        </c:spPr>
        <c:crossAx val="162667136"/>
        <c:crosses val="autoZero"/>
        <c:crossBetween val="midCat"/>
        <c:majorUnit val="0.5"/>
      </c:valAx>
    </c:plotArea>
    <c:plotVisOnly val="1"/>
    <c:dispBlanksAs val="gap"/>
    <c:showDLblsOverMax val="0"/>
  </c:chart>
  <c:spPr>
    <a:ln>
      <a:noFill/>
    </a:ln>
  </c:spPr>
  <c:txPr>
    <a:bodyPr/>
    <a:lstStyle/>
    <a:p>
      <a:pPr>
        <a:defRPr sz="2000" b="1">
          <a:latin typeface="Arial" panose="020B0604020202020204" pitchFamily="34" charset="0"/>
          <a:cs typeface="Arial" panose="020B060402020202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28278228044982E-2"/>
          <c:y val="1.8013525776389532E-2"/>
          <c:w val="0.90106517226251537"/>
          <c:h val="0.84809306358803482"/>
        </c:manualLayout>
      </c:layout>
      <c:barChart>
        <c:barDir val="col"/>
        <c:grouping val="clustered"/>
        <c:varyColors val="0"/>
        <c:ser>
          <c:idx val="1"/>
          <c:order val="0"/>
          <c:tx>
            <c:v>Spring</c:v>
          </c:tx>
          <c:spPr>
            <a:pattFill prst="wdDnDiag">
              <a:fgClr>
                <a:schemeClr val="bg1"/>
              </a:fgClr>
              <a:bgClr>
                <a:schemeClr val="tx1">
                  <a:lumMod val="75000"/>
                  <a:lumOff val="25000"/>
                </a:schemeClr>
              </a:bgClr>
            </a:pattFill>
            <a:ln>
              <a:solidFill>
                <a:schemeClr val="tx1"/>
              </a:solidFill>
            </a:ln>
          </c:spPr>
          <c:invertIfNegative val="0"/>
          <c:errBars>
            <c:errBarType val="both"/>
            <c:errValType val="cust"/>
            <c:noEndCap val="0"/>
            <c:plus>
              <c:numRef>
                <c:f>'Fall TCount'!$BC$56:$BC$63</c:f>
                <c:numCache>
                  <c:formatCode>General</c:formatCode>
                  <c:ptCount val="8"/>
                  <c:pt idx="4">
                    <c:v>0.18431352618694788</c:v>
                  </c:pt>
                  <c:pt idx="5">
                    <c:v>0.10265360235056742</c:v>
                  </c:pt>
                  <c:pt idx="6">
                    <c:v>5.2219324205882704E-2</c:v>
                  </c:pt>
                  <c:pt idx="7">
                    <c:v>0.13902845049099133</c:v>
                  </c:pt>
                </c:numCache>
              </c:numRef>
            </c:plus>
            <c:minus>
              <c:numRef>
                <c:f>'Fall TCount'!$BC$56:$BC$63</c:f>
                <c:numCache>
                  <c:formatCode>General</c:formatCode>
                  <c:ptCount val="8"/>
                  <c:pt idx="4">
                    <c:v>0.18431352618694788</c:v>
                  </c:pt>
                  <c:pt idx="5">
                    <c:v>0.10265360235056742</c:v>
                  </c:pt>
                  <c:pt idx="6">
                    <c:v>5.2219324205882704E-2</c:v>
                  </c:pt>
                  <c:pt idx="7">
                    <c:v>0.13902845049099133</c:v>
                  </c:pt>
                </c:numCache>
              </c:numRef>
            </c:minus>
          </c:errBars>
          <c:cat>
            <c:numRef>
              <c:f>'Fall TCount'!$AX$55:$AX$62</c:f>
              <c:numCache>
                <c:formatCode>0</c:formatCode>
                <c:ptCount val="8"/>
                <c:pt idx="0">
                  <c:v>1996</c:v>
                </c:pt>
                <c:pt idx="1">
                  <c:v>2009</c:v>
                </c:pt>
                <c:pt idx="2">
                  <c:v>2010</c:v>
                </c:pt>
                <c:pt idx="3">
                  <c:v>2012</c:v>
                </c:pt>
                <c:pt idx="4">
                  <c:v>2013</c:v>
                </c:pt>
                <c:pt idx="5">
                  <c:v>2014</c:v>
                </c:pt>
                <c:pt idx="6">
                  <c:v>2015</c:v>
                </c:pt>
                <c:pt idx="7">
                  <c:v>2016</c:v>
                </c:pt>
              </c:numCache>
            </c:numRef>
          </c:cat>
          <c:val>
            <c:numRef>
              <c:f>'Fall TCount'!$BB$55:$BB$62</c:f>
              <c:numCache>
                <c:formatCode>General</c:formatCode>
                <c:ptCount val="8"/>
                <c:pt idx="4" formatCode="0.00">
                  <c:v>0.25252525252525254</c:v>
                </c:pt>
                <c:pt idx="5" formatCode="0.00">
                  <c:v>0.25984229014532051</c:v>
                </c:pt>
                <c:pt idx="6" formatCode="0.00">
                  <c:v>0.14485345735345731</c:v>
                </c:pt>
                <c:pt idx="7" formatCode="0.00">
                  <c:v>0.57986273074789818</c:v>
                </c:pt>
              </c:numCache>
            </c:numRef>
          </c:val>
          <c:extLst>
            <c:ext xmlns:c16="http://schemas.microsoft.com/office/drawing/2014/chart" uri="{C3380CC4-5D6E-409C-BE32-E72D297353CC}">
              <c16:uniqueId val="{00000000-D4DB-41F8-9A49-B2F931864D47}"/>
            </c:ext>
          </c:extLst>
        </c:ser>
        <c:ser>
          <c:idx val="0"/>
          <c:order val="1"/>
          <c:tx>
            <c:v>Fall</c:v>
          </c:tx>
          <c:spPr>
            <a:solidFill>
              <a:schemeClr val="tx1">
                <a:lumMod val="50000"/>
                <a:lumOff val="50000"/>
              </a:schemeClr>
            </a:solidFill>
          </c:spPr>
          <c:invertIfNegative val="0"/>
          <c:errBars>
            <c:errBarType val="both"/>
            <c:errValType val="cust"/>
            <c:noEndCap val="0"/>
            <c:plus>
              <c:numRef>
                <c:f>'Fall TCount'!$BM$45:$BM$52</c:f>
                <c:numCache>
                  <c:formatCode>General</c:formatCode>
                  <c:ptCount val="8"/>
                  <c:pt idx="0">
                    <c:v>0.71157873010048123</c:v>
                  </c:pt>
                  <c:pt idx="1">
                    <c:v>3.3995936348142477</c:v>
                  </c:pt>
                  <c:pt idx="2">
                    <c:v>1.3579429294132372</c:v>
                  </c:pt>
                  <c:pt idx="3">
                    <c:v>1.3461998199634333</c:v>
                  </c:pt>
                  <c:pt idx="4">
                    <c:v>0.14063577308524966</c:v>
                  </c:pt>
                  <c:pt idx="5">
                    <c:v>8.0855886509005159E-2</c:v>
                  </c:pt>
                  <c:pt idx="6">
                    <c:v>0.33660764728622106</c:v>
                  </c:pt>
                </c:numCache>
              </c:numRef>
            </c:plus>
            <c:minus>
              <c:numRef>
                <c:f>'Fall TCount'!$BN$45:$BN$51</c:f>
                <c:numCache>
                  <c:formatCode>General</c:formatCode>
                  <c:ptCount val="7"/>
                  <c:pt idx="0">
                    <c:v>0.71157873010048123</c:v>
                  </c:pt>
                  <c:pt idx="1">
                    <c:v>3.0909090909090908</c:v>
                  </c:pt>
                  <c:pt idx="2">
                    <c:v>1.3579429294132372</c:v>
                  </c:pt>
                  <c:pt idx="3">
                    <c:v>1.3461998199634333</c:v>
                  </c:pt>
                  <c:pt idx="4">
                    <c:v>0.14063577308524966</c:v>
                  </c:pt>
                  <c:pt idx="5">
                    <c:v>8.0855886509005159E-2</c:v>
                  </c:pt>
                  <c:pt idx="6">
                    <c:v>0.33660764728622106</c:v>
                  </c:pt>
                </c:numCache>
              </c:numRef>
            </c:minus>
          </c:errBars>
          <c:cat>
            <c:numRef>
              <c:f>'Fall TCount'!$AX$55:$AX$62</c:f>
              <c:numCache>
                <c:formatCode>0</c:formatCode>
                <c:ptCount val="8"/>
                <c:pt idx="0">
                  <c:v>1996</c:v>
                </c:pt>
                <c:pt idx="1">
                  <c:v>2009</c:v>
                </c:pt>
                <c:pt idx="2">
                  <c:v>2010</c:v>
                </c:pt>
                <c:pt idx="3">
                  <c:v>2012</c:v>
                </c:pt>
                <c:pt idx="4">
                  <c:v>2013</c:v>
                </c:pt>
                <c:pt idx="5">
                  <c:v>2014</c:v>
                </c:pt>
                <c:pt idx="6">
                  <c:v>2015</c:v>
                </c:pt>
                <c:pt idx="7">
                  <c:v>2016</c:v>
                </c:pt>
              </c:numCache>
            </c:numRef>
          </c:cat>
          <c:val>
            <c:numRef>
              <c:f>'Fall TCount'!$AY$55:$AY$62</c:f>
              <c:numCache>
                <c:formatCode>0.00</c:formatCode>
                <c:ptCount val="8"/>
                <c:pt idx="0">
                  <c:v>2.1590909090909092</c:v>
                </c:pt>
                <c:pt idx="1">
                  <c:v>3.0909090909090908</c:v>
                </c:pt>
                <c:pt idx="2">
                  <c:v>2.0858585858585856</c:v>
                </c:pt>
                <c:pt idx="3">
                  <c:v>1.7171717171717171</c:v>
                </c:pt>
                <c:pt idx="4">
                  <c:v>0.45442661913250149</c:v>
                </c:pt>
                <c:pt idx="5">
                  <c:v>0.34828892371995818</c:v>
                </c:pt>
                <c:pt idx="6">
                  <c:v>1.5941783680914117</c:v>
                </c:pt>
              </c:numCache>
            </c:numRef>
          </c:val>
          <c:extLst>
            <c:ext xmlns:c16="http://schemas.microsoft.com/office/drawing/2014/chart" uri="{C3380CC4-5D6E-409C-BE32-E72D297353CC}">
              <c16:uniqueId val="{00000001-D4DB-41F8-9A49-B2F931864D47}"/>
            </c:ext>
          </c:extLst>
        </c:ser>
        <c:dLbls>
          <c:showLegendKey val="0"/>
          <c:showVal val="0"/>
          <c:showCatName val="0"/>
          <c:showSerName val="0"/>
          <c:showPercent val="0"/>
          <c:showBubbleSize val="0"/>
        </c:dLbls>
        <c:gapWidth val="150"/>
        <c:axId val="162720000"/>
        <c:axId val="162726272"/>
      </c:barChart>
      <c:catAx>
        <c:axId val="162720000"/>
        <c:scaling>
          <c:orientation val="minMax"/>
        </c:scaling>
        <c:delete val="0"/>
        <c:axPos val="b"/>
        <c:title>
          <c:tx>
            <c:rich>
              <a:bodyPr/>
              <a:lstStyle/>
              <a:p>
                <a:pPr>
                  <a:defRPr/>
                </a:pPr>
                <a:r>
                  <a:rPr lang="en-US"/>
                  <a:t>Year</a:t>
                </a:r>
              </a:p>
            </c:rich>
          </c:tx>
          <c:overlay val="0"/>
        </c:title>
        <c:numFmt formatCode="0" sourceLinked="1"/>
        <c:majorTickMark val="out"/>
        <c:minorTickMark val="none"/>
        <c:tickLblPos val="nextTo"/>
        <c:spPr>
          <a:ln>
            <a:solidFill>
              <a:schemeClr val="tx1"/>
            </a:solidFill>
          </a:ln>
        </c:spPr>
        <c:crossAx val="162726272"/>
        <c:crosses val="autoZero"/>
        <c:auto val="1"/>
        <c:lblAlgn val="ctr"/>
        <c:lblOffset val="100"/>
        <c:noMultiLvlLbl val="0"/>
      </c:catAx>
      <c:valAx>
        <c:axId val="162726272"/>
        <c:scaling>
          <c:orientation val="minMax"/>
          <c:max val="7"/>
        </c:scaling>
        <c:delete val="0"/>
        <c:axPos val="l"/>
        <c:title>
          <c:tx>
            <c:rich>
              <a:bodyPr rot="-5400000" vert="horz"/>
              <a:lstStyle/>
              <a:p>
                <a:pPr>
                  <a:defRPr/>
                </a:pPr>
                <a:r>
                  <a:rPr lang="en-US"/>
                  <a:t>Linear density (fry/m)</a:t>
                </a:r>
              </a:p>
            </c:rich>
          </c:tx>
          <c:layout>
            <c:manualLayout>
              <c:xMode val="edge"/>
              <c:yMode val="edge"/>
              <c:x val="1.0220199236558985E-2"/>
              <c:y val="0.27374450659018357"/>
            </c:manualLayout>
          </c:layout>
          <c:overlay val="0"/>
        </c:title>
        <c:numFmt formatCode="0" sourceLinked="0"/>
        <c:majorTickMark val="out"/>
        <c:minorTickMark val="none"/>
        <c:tickLblPos val="nextTo"/>
        <c:spPr>
          <a:ln>
            <a:solidFill>
              <a:schemeClr val="tx1"/>
            </a:solidFill>
          </a:ln>
        </c:spPr>
        <c:crossAx val="162720000"/>
        <c:crosses val="autoZero"/>
        <c:crossBetween val="between"/>
      </c:valAx>
      <c:spPr>
        <a:noFill/>
        <a:ln w="25400">
          <a:noFill/>
        </a:ln>
      </c:spPr>
    </c:plotArea>
    <c:legend>
      <c:legendPos val="r"/>
      <c:layout>
        <c:manualLayout>
          <c:xMode val="edge"/>
          <c:yMode val="edge"/>
          <c:x val="0.88055253161184244"/>
          <c:y val="5.067708323394466E-2"/>
          <c:w val="8.8685136984073487E-2"/>
          <c:h val="0.17039544327495132"/>
        </c:manualLayout>
      </c:layout>
      <c:overlay val="1"/>
    </c:legend>
    <c:plotVisOnly val="1"/>
    <c:dispBlanksAs val="gap"/>
    <c:showDLblsOverMax val="0"/>
  </c:chart>
  <c:spPr>
    <a:ln>
      <a:noFill/>
    </a:ln>
  </c:spPr>
  <c:txPr>
    <a:bodyPr/>
    <a:lstStyle/>
    <a:p>
      <a:pPr>
        <a:defRPr sz="2000" b="1">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Spring density</c:v>
          </c:tx>
          <c:spPr>
            <a:ln w="28575">
              <a:noFill/>
            </a:ln>
          </c:spPr>
          <c:marker>
            <c:spPr>
              <a:solidFill>
                <a:schemeClr val="tx1"/>
              </a:solidFill>
              <a:ln>
                <a:solidFill>
                  <a:schemeClr val="tx1"/>
                </a:solidFill>
              </a:ln>
            </c:spPr>
          </c:marker>
          <c:trendline>
            <c:trendlineType val="linear"/>
            <c:dispRSqr val="0"/>
            <c:dispEq val="0"/>
          </c:trendline>
          <c:trendline>
            <c:trendlineType val="linear"/>
            <c:dispRSqr val="0"/>
            <c:dispEq val="0"/>
          </c:trendline>
          <c:xVal>
            <c:numRef>
              <c:f>'Spring TCount'!$AH$3:$AH$40</c:f>
              <c:numCache>
                <c:formatCode>General</c:formatCode>
                <c:ptCount val="38"/>
                <c:pt idx="0">
                  <c:v>34.700000000000003</c:v>
                </c:pt>
                <c:pt idx="1">
                  <c:v>33.299999999999997</c:v>
                </c:pt>
                <c:pt idx="2">
                  <c:v>31.9</c:v>
                </c:pt>
                <c:pt idx="3">
                  <c:v>30.9</c:v>
                </c:pt>
                <c:pt idx="4">
                  <c:v>30.4</c:v>
                </c:pt>
                <c:pt idx="5">
                  <c:v>30</c:v>
                </c:pt>
                <c:pt idx="6">
                  <c:v>27.5</c:v>
                </c:pt>
                <c:pt idx="7">
                  <c:v>27.6</c:v>
                </c:pt>
                <c:pt idx="8">
                  <c:v>28</c:v>
                </c:pt>
                <c:pt idx="9">
                  <c:v>28.1</c:v>
                </c:pt>
                <c:pt idx="10">
                  <c:v>28.2</c:v>
                </c:pt>
                <c:pt idx="11">
                  <c:v>28.4</c:v>
                </c:pt>
                <c:pt idx="12">
                  <c:v>28.5</c:v>
                </c:pt>
                <c:pt idx="13">
                  <c:v>28.6</c:v>
                </c:pt>
                <c:pt idx="14">
                  <c:v>28.7</c:v>
                </c:pt>
                <c:pt idx="15">
                  <c:v>28.8</c:v>
                </c:pt>
                <c:pt idx="16">
                  <c:v>29.2</c:v>
                </c:pt>
                <c:pt idx="17">
                  <c:v>29.5</c:v>
                </c:pt>
                <c:pt idx="18">
                  <c:v>29.8</c:v>
                </c:pt>
                <c:pt idx="19">
                  <c:v>30</c:v>
                </c:pt>
                <c:pt idx="20">
                  <c:v>30</c:v>
                </c:pt>
                <c:pt idx="21">
                  <c:v>30.1</c:v>
                </c:pt>
                <c:pt idx="22">
                  <c:v>30.5</c:v>
                </c:pt>
                <c:pt idx="23">
                  <c:v>30.8</c:v>
                </c:pt>
                <c:pt idx="24">
                  <c:v>32.1</c:v>
                </c:pt>
                <c:pt idx="25">
                  <c:v>32.200000000000003</c:v>
                </c:pt>
                <c:pt idx="26">
                  <c:v>33.5</c:v>
                </c:pt>
                <c:pt idx="27">
                  <c:v>34</c:v>
                </c:pt>
                <c:pt idx="28">
                  <c:v>34.1</c:v>
                </c:pt>
                <c:pt idx="29">
                  <c:v>34.200000000000003</c:v>
                </c:pt>
                <c:pt idx="30">
                  <c:v>34.299999999999997</c:v>
                </c:pt>
                <c:pt idx="31">
                  <c:v>34.4</c:v>
                </c:pt>
                <c:pt idx="32">
                  <c:v>34.799999999999997</c:v>
                </c:pt>
                <c:pt idx="33">
                  <c:v>35.200000000000003</c:v>
                </c:pt>
                <c:pt idx="34">
                  <c:v>35.299999999999997</c:v>
                </c:pt>
                <c:pt idx="35">
                  <c:v>36.1</c:v>
                </c:pt>
                <c:pt idx="36">
                  <c:v>36.299999999999997</c:v>
                </c:pt>
                <c:pt idx="37">
                  <c:v>36.700000000000003</c:v>
                </c:pt>
              </c:numCache>
            </c:numRef>
          </c:xVal>
          <c:yVal>
            <c:numRef>
              <c:f>'Spring TCount'!$AI$3:$AI$40</c:f>
              <c:numCache>
                <c:formatCode>General</c:formatCode>
                <c:ptCount val="38"/>
                <c:pt idx="0">
                  <c:v>8.0808080808080815E-2</c:v>
                </c:pt>
                <c:pt idx="1">
                  <c:v>0.41414141414141414</c:v>
                </c:pt>
                <c:pt idx="2">
                  <c:v>0.1313131313131313</c:v>
                </c:pt>
                <c:pt idx="3">
                  <c:v>0.50505050505050508</c:v>
                </c:pt>
                <c:pt idx="4">
                  <c:v>0.20202020202020199</c:v>
                </c:pt>
                <c:pt idx="5">
                  <c:v>1.204004329004329</c:v>
                </c:pt>
                <c:pt idx="6">
                  <c:v>0.19135802469135801</c:v>
                </c:pt>
                <c:pt idx="7">
                  <c:v>0</c:v>
                </c:pt>
                <c:pt idx="8">
                  <c:v>5.0505050505050504E-2</c:v>
                </c:pt>
                <c:pt idx="9">
                  <c:v>0.54599326599326592</c:v>
                </c:pt>
                <c:pt idx="10">
                  <c:v>0.70707070707070707</c:v>
                </c:pt>
                <c:pt idx="11">
                  <c:v>0.60484848484848486</c:v>
                </c:pt>
                <c:pt idx="12">
                  <c:v>0.11111111111111112</c:v>
                </c:pt>
                <c:pt idx="13">
                  <c:v>0.30303030303030304</c:v>
                </c:pt>
                <c:pt idx="14">
                  <c:v>0.41689623507805323</c:v>
                </c:pt>
                <c:pt idx="15">
                  <c:v>0.3737373737373737</c:v>
                </c:pt>
                <c:pt idx="16">
                  <c:v>0</c:v>
                </c:pt>
                <c:pt idx="17">
                  <c:v>0.88147727272727261</c:v>
                </c:pt>
                <c:pt idx="18">
                  <c:v>0.4646464646464647</c:v>
                </c:pt>
                <c:pt idx="19">
                  <c:v>0.22222222222222224</c:v>
                </c:pt>
                <c:pt idx="20">
                  <c:v>0.60509860509860514</c:v>
                </c:pt>
                <c:pt idx="21">
                  <c:v>0.12121212121212122</c:v>
                </c:pt>
                <c:pt idx="22">
                  <c:v>0.66666666666666663</c:v>
                </c:pt>
                <c:pt idx="23">
                  <c:v>0.39797979797979793</c:v>
                </c:pt>
                <c:pt idx="24">
                  <c:v>5.0505050505050504E-2</c:v>
                </c:pt>
                <c:pt idx="25">
                  <c:v>4.5454545454545449E-2</c:v>
                </c:pt>
                <c:pt idx="26">
                  <c:v>6.0606060606060608E-2</c:v>
                </c:pt>
                <c:pt idx="27">
                  <c:v>0.45454545454545459</c:v>
                </c:pt>
                <c:pt idx="28">
                  <c:v>0.3737373737373737</c:v>
                </c:pt>
                <c:pt idx="29">
                  <c:v>0.99422799422799424</c:v>
                </c:pt>
                <c:pt idx="30">
                  <c:v>0.45420875420875423</c:v>
                </c:pt>
                <c:pt idx="31">
                  <c:v>0.33333333333333331</c:v>
                </c:pt>
                <c:pt idx="32">
                  <c:v>0.11111111111111112</c:v>
                </c:pt>
                <c:pt idx="33">
                  <c:v>0.40404040404040403</c:v>
                </c:pt>
                <c:pt idx="34">
                  <c:v>0.10822510822510822</c:v>
                </c:pt>
                <c:pt idx="35">
                  <c:v>0.15151515151515152</c:v>
                </c:pt>
                <c:pt idx="36">
                  <c:v>0.15151515151515152</c:v>
                </c:pt>
                <c:pt idx="37">
                  <c:v>5.0505050505050504E-2</c:v>
                </c:pt>
              </c:numCache>
            </c:numRef>
          </c:yVal>
          <c:smooth val="0"/>
          <c:extLst>
            <c:ext xmlns:c16="http://schemas.microsoft.com/office/drawing/2014/chart" uri="{C3380CC4-5D6E-409C-BE32-E72D297353CC}">
              <c16:uniqueId val="{00000002-9F1C-4E3C-8B94-E871DB7CA44C}"/>
            </c:ext>
          </c:extLst>
        </c:ser>
        <c:dLbls>
          <c:showLegendKey val="0"/>
          <c:showVal val="0"/>
          <c:showCatName val="0"/>
          <c:showSerName val="0"/>
          <c:showPercent val="0"/>
          <c:showBubbleSize val="0"/>
        </c:dLbls>
        <c:axId val="151187840"/>
        <c:axId val="151189760"/>
      </c:scatterChart>
      <c:valAx>
        <c:axId val="151187840"/>
        <c:scaling>
          <c:orientation val="minMax"/>
          <c:max val="40"/>
          <c:min val="25"/>
        </c:scaling>
        <c:delete val="0"/>
        <c:axPos val="b"/>
        <c:title>
          <c:tx>
            <c:rich>
              <a:bodyPr/>
              <a:lstStyle/>
              <a:p>
                <a:pPr>
                  <a:defRPr/>
                </a:pPr>
                <a:r>
                  <a:rPr lang="en-US"/>
                  <a:t>River mileage (RM)</a:t>
                </a:r>
              </a:p>
            </c:rich>
          </c:tx>
          <c:overlay val="0"/>
        </c:title>
        <c:numFmt formatCode="General" sourceLinked="1"/>
        <c:majorTickMark val="out"/>
        <c:minorTickMark val="none"/>
        <c:tickLblPos val="nextTo"/>
        <c:spPr>
          <a:ln>
            <a:solidFill>
              <a:schemeClr val="tx1"/>
            </a:solidFill>
          </a:ln>
        </c:spPr>
        <c:crossAx val="151189760"/>
        <c:crosses val="autoZero"/>
        <c:crossBetween val="midCat"/>
        <c:majorUnit val="5"/>
      </c:valAx>
      <c:valAx>
        <c:axId val="151189760"/>
        <c:scaling>
          <c:orientation val="minMax"/>
          <c:max val="2.5"/>
        </c:scaling>
        <c:delete val="0"/>
        <c:axPos val="l"/>
        <c:title>
          <c:tx>
            <c:rich>
              <a:bodyPr rot="-5400000" vert="horz"/>
              <a:lstStyle/>
              <a:p>
                <a:pPr>
                  <a:defRPr/>
                </a:pPr>
                <a:r>
                  <a:rPr lang="en-US"/>
                  <a:t>Linear density (fry/m)
</a:t>
                </a:r>
              </a:p>
            </c:rich>
          </c:tx>
          <c:overlay val="0"/>
        </c:title>
        <c:numFmt formatCode="0.0" sourceLinked="0"/>
        <c:majorTickMark val="out"/>
        <c:minorTickMark val="none"/>
        <c:tickLblPos val="nextTo"/>
        <c:spPr>
          <a:ln>
            <a:solidFill>
              <a:schemeClr val="tx1"/>
            </a:solidFill>
          </a:ln>
        </c:spPr>
        <c:crossAx val="151187840"/>
        <c:crosses val="autoZero"/>
        <c:crossBetween val="midCat"/>
        <c:majorUnit val="0.5"/>
      </c:valAx>
    </c:plotArea>
    <c:plotVisOnly val="1"/>
    <c:dispBlanksAs val="gap"/>
    <c:showDLblsOverMax val="0"/>
  </c:chart>
  <c:spPr>
    <a:ln>
      <a:noFill/>
    </a:ln>
  </c:spPr>
  <c:txPr>
    <a:bodyPr/>
    <a:lstStyle/>
    <a:p>
      <a:pPr>
        <a:defRPr sz="1400" b="0">
          <a:latin typeface="Arial" panose="020B0604020202020204" pitchFamily="34" charset="0"/>
          <a:cs typeface="Arial" panose="020B0604020202020204" pitchFamily="34" charset="0"/>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0.59345</cdr:x>
      <cdr:y>0.10189</cdr:y>
    </cdr:from>
    <cdr:to>
      <cdr:x>0.8585</cdr:x>
      <cdr:y>0.24454</cdr:y>
    </cdr:to>
    <cdr:sp macro="" textlink="">
      <cdr:nvSpPr>
        <cdr:cNvPr id="2" name="TextBox 1"/>
        <cdr:cNvSpPr txBox="1"/>
      </cdr:nvSpPr>
      <cdr:spPr>
        <a:xfrm xmlns:a="http://schemas.openxmlformats.org/drawingml/2006/main">
          <a:off x="5147163" y="641106"/>
          <a:ext cx="2298823" cy="8975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600">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0.4905</cdr:x>
      <cdr:y>0.35465</cdr:y>
    </cdr:from>
    <cdr:to>
      <cdr:x>0.58078</cdr:x>
      <cdr:y>0.4266</cdr:y>
    </cdr:to>
    <cdr:sp macro="" textlink="">
      <cdr:nvSpPr>
        <cdr:cNvPr id="3" name="Left Brace 2"/>
        <cdr:cNvSpPr/>
      </cdr:nvSpPr>
      <cdr:spPr>
        <a:xfrm xmlns:a="http://schemas.openxmlformats.org/drawingml/2006/main" rot="5400000">
          <a:off x="4419050" y="2069856"/>
          <a:ext cx="453354" cy="783065"/>
        </a:xfrm>
        <a:prstGeom xmlns:a="http://schemas.openxmlformats.org/drawingml/2006/main" prst="leftBrace">
          <a:avLst/>
        </a:prstGeom>
        <a:ln xmlns:a="http://schemas.openxmlformats.org/drawingml/2006/main" w="28575">
          <a:solidFill>
            <a:schemeClr val="tx1"/>
          </a:solidFill>
        </a:ln>
        <a:scene3d xmlns:a="http://schemas.openxmlformats.org/drawingml/2006/main">
          <a:camera prst="orthographicFront">
            <a:rot lat="3000000" lon="0" rev="0"/>
          </a:camera>
          <a:lightRig rig="threePt" dir="t"/>
        </a:scene3d>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0.60143</cdr:x>
      <cdr:y>0.35399</cdr:y>
    </cdr:from>
    <cdr:to>
      <cdr:x>0.69171</cdr:x>
      <cdr:y>0.42593</cdr:y>
    </cdr:to>
    <cdr:sp macro="" textlink="">
      <cdr:nvSpPr>
        <cdr:cNvPr id="5" name="Left Brace 4"/>
        <cdr:cNvSpPr/>
      </cdr:nvSpPr>
      <cdr:spPr>
        <a:xfrm xmlns:a="http://schemas.openxmlformats.org/drawingml/2006/main" rot="5400000">
          <a:off x="5381499" y="2062116"/>
          <a:ext cx="452646" cy="783020"/>
        </a:xfrm>
        <a:prstGeom xmlns:a="http://schemas.openxmlformats.org/drawingml/2006/main" prst="leftBrace">
          <a:avLst/>
        </a:prstGeom>
        <a:ln xmlns:a="http://schemas.openxmlformats.org/drawingml/2006/main" w="28575">
          <a:solidFill>
            <a:schemeClr val="tx1"/>
          </a:solidFill>
        </a:ln>
        <a:scene3d xmlns:a="http://schemas.openxmlformats.org/drawingml/2006/main">
          <a:camera prst="orthographicFront">
            <a:rot lat="3000000" lon="0" rev="0"/>
          </a:camera>
          <a:lightRig rig="threePt" dir="t"/>
        </a:scene3d>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0.50158</cdr:x>
      <cdr:y>0.29505</cdr:y>
    </cdr:from>
    <cdr:to>
      <cdr:x>0.57761</cdr:x>
      <cdr:y>0.33575</cdr:y>
    </cdr:to>
    <cdr:sp macro="" textlink="">
      <cdr:nvSpPr>
        <cdr:cNvPr id="9" name="TextBox 3"/>
        <cdr:cNvSpPr txBox="1"/>
      </cdr:nvSpPr>
      <cdr:spPr>
        <a:xfrm xmlns:a="http://schemas.openxmlformats.org/drawingml/2006/main">
          <a:off x="4350326" y="1856430"/>
          <a:ext cx="659458" cy="25608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0">
              <a:latin typeface="Arial" panose="020B0604020202020204" pitchFamily="34" charset="0"/>
              <a:cs typeface="Arial" panose="020B0604020202020204" pitchFamily="34" charset="0"/>
            </a:rPr>
            <a:t>15%</a:t>
          </a:r>
        </a:p>
      </cdr:txBody>
    </cdr:sp>
  </cdr:relSizeAnchor>
  <cdr:relSizeAnchor xmlns:cdr="http://schemas.openxmlformats.org/drawingml/2006/chartDrawing">
    <cdr:from>
      <cdr:x>0.82317</cdr:x>
      <cdr:y>0.35399</cdr:y>
    </cdr:from>
    <cdr:to>
      <cdr:x>0.91346</cdr:x>
      <cdr:y>0.42594</cdr:y>
    </cdr:to>
    <cdr:sp macro="" textlink="">
      <cdr:nvSpPr>
        <cdr:cNvPr id="10" name="Left Brace 4"/>
        <cdr:cNvSpPr/>
      </cdr:nvSpPr>
      <cdr:spPr>
        <a:xfrm xmlns:a="http://schemas.openxmlformats.org/drawingml/2006/main" rot="5400000">
          <a:off x="7304761" y="2062104"/>
          <a:ext cx="452709" cy="783107"/>
        </a:xfrm>
        <a:prstGeom xmlns:a="http://schemas.openxmlformats.org/drawingml/2006/main" prst="leftBrace">
          <a:avLst/>
        </a:prstGeom>
        <a:ln xmlns:a="http://schemas.openxmlformats.org/drawingml/2006/main" w="28575">
          <a:solidFill>
            <a:schemeClr val="tx1"/>
          </a:solidFill>
        </a:ln>
        <a:scene3d xmlns:a="http://schemas.openxmlformats.org/drawingml/2006/main">
          <a:camera prst="orthographicFront">
            <a:rot lat="3000000" lon="0" rev="0"/>
          </a:camera>
          <a:lightRig rig="threePt" dir="t"/>
        </a:scene3d>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0.7123</cdr:x>
      <cdr:y>0.35399</cdr:y>
    </cdr:from>
    <cdr:to>
      <cdr:x>0.80258</cdr:x>
      <cdr:y>0.42594</cdr:y>
    </cdr:to>
    <cdr:sp macro="" textlink="">
      <cdr:nvSpPr>
        <cdr:cNvPr id="11" name="Left Brace 5"/>
        <cdr:cNvSpPr/>
      </cdr:nvSpPr>
      <cdr:spPr>
        <a:xfrm xmlns:a="http://schemas.openxmlformats.org/drawingml/2006/main" rot="5400000">
          <a:off x="6343108" y="2062147"/>
          <a:ext cx="452709" cy="783021"/>
        </a:xfrm>
        <a:prstGeom xmlns:a="http://schemas.openxmlformats.org/drawingml/2006/main" prst="leftBrace">
          <a:avLst/>
        </a:prstGeom>
        <a:ln xmlns:a="http://schemas.openxmlformats.org/drawingml/2006/main" w="28575">
          <a:solidFill>
            <a:schemeClr val="tx1"/>
          </a:solidFill>
        </a:ln>
        <a:scene3d xmlns:a="http://schemas.openxmlformats.org/drawingml/2006/main">
          <a:camera prst="orthographicFront">
            <a:rot lat="3000000" lon="0" rev="0"/>
          </a:camera>
          <a:lightRig rig="threePt" dir="t"/>
        </a:scene3d>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0.62043</cdr:x>
      <cdr:y>0.29505</cdr:y>
    </cdr:from>
    <cdr:to>
      <cdr:x>0.69694</cdr:x>
      <cdr:y>0.33575</cdr:y>
    </cdr:to>
    <cdr:sp macro="" textlink="">
      <cdr:nvSpPr>
        <cdr:cNvPr id="12" name="TextBox 3"/>
        <cdr:cNvSpPr txBox="1"/>
      </cdr:nvSpPr>
      <cdr:spPr>
        <a:xfrm xmlns:a="http://schemas.openxmlformats.org/drawingml/2006/main">
          <a:off x="5381137" y="1856430"/>
          <a:ext cx="663575" cy="25608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0">
              <a:latin typeface="Arial" panose="020B0604020202020204" pitchFamily="34" charset="0"/>
              <a:cs typeface="Arial" panose="020B0604020202020204" pitchFamily="34" charset="0"/>
            </a:rPr>
            <a:t>57%</a:t>
          </a:r>
        </a:p>
      </cdr:txBody>
    </cdr:sp>
  </cdr:relSizeAnchor>
  <cdr:relSizeAnchor xmlns:cdr="http://schemas.openxmlformats.org/drawingml/2006/chartDrawing">
    <cdr:from>
      <cdr:x>0.83901</cdr:x>
      <cdr:y>0.29505</cdr:y>
    </cdr:from>
    <cdr:to>
      <cdr:x>0.91552</cdr:x>
      <cdr:y>0.33575</cdr:y>
    </cdr:to>
    <cdr:sp macro="" textlink="">
      <cdr:nvSpPr>
        <cdr:cNvPr id="13" name="TextBox 3"/>
        <cdr:cNvSpPr txBox="1"/>
      </cdr:nvSpPr>
      <cdr:spPr>
        <a:xfrm xmlns:a="http://schemas.openxmlformats.org/drawingml/2006/main">
          <a:off x="7276978" y="1856430"/>
          <a:ext cx="663575" cy="25608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0">
              <a:latin typeface="Arial" panose="020B0604020202020204" pitchFamily="34" charset="0"/>
              <a:cs typeface="Arial" panose="020B0604020202020204" pitchFamily="34" charset="0"/>
            </a:rPr>
            <a:t>36%</a:t>
          </a:r>
        </a:p>
      </cdr:txBody>
    </cdr:sp>
  </cdr:relSizeAnchor>
  <cdr:relSizeAnchor xmlns:cdr="http://schemas.openxmlformats.org/drawingml/2006/chartDrawing">
    <cdr:from>
      <cdr:x>0.72919</cdr:x>
      <cdr:y>0.29505</cdr:y>
    </cdr:from>
    <cdr:to>
      <cdr:x>0.8057</cdr:x>
      <cdr:y>0.33575</cdr:y>
    </cdr:to>
    <cdr:sp macro="" textlink="">
      <cdr:nvSpPr>
        <cdr:cNvPr id="14" name="TextBox 3"/>
        <cdr:cNvSpPr txBox="1"/>
      </cdr:nvSpPr>
      <cdr:spPr>
        <a:xfrm xmlns:a="http://schemas.openxmlformats.org/drawingml/2006/main">
          <a:off x="6324478" y="1856430"/>
          <a:ext cx="663575" cy="25608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0">
              <a:latin typeface="Arial" panose="020B0604020202020204" pitchFamily="34" charset="0"/>
              <a:cs typeface="Arial" panose="020B0604020202020204" pitchFamily="34" charset="0"/>
            </a:rPr>
            <a:t>42%</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F28B83-71F2-4797-814E-B19FAC8B21D4}"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9AE859-5867-4E90-AF89-F6C34B887D11}" type="slidenum">
              <a:rPr lang="en-US" smtClean="0"/>
              <a:t>‹#›</a:t>
            </a:fld>
            <a:endParaRPr lang="en-US"/>
          </a:p>
        </p:txBody>
      </p:sp>
    </p:spTree>
    <p:extLst>
      <p:ext uri="{BB962C8B-B14F-4D97-AF65-F5344CB8AC3E}">
        <p14:creationId xmlns:p14="http://schemas.microsoft.com/office/powerpoint/2010/main" val="3247992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the introduction. Today I will be presenting</a:t>
            </a:r>
            <a:r>
              <a:rPr lang="en-US" baseline="0" dirty="0"/>
              <a:t> some work we have conducted in the region on one of our premier trout fisheries, the south fork </a:t>
            </a:r>
            <a:r>
              <a:rPr lang="en-US" baseline="0" dirty="0" err="1"/>
              <a:t>boise</a:t>
            </a:r>
            <a:r>
              <a:rPr lang="en-US" baseline="0" dirty="0"/>
              <a:t> river. </a:t>
            </a:r>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1</a:t>
            </a:fld>
            <a:endParaRPr lang="en-US"/>
          </a:p>
        </p:txBody>
      </p:sp>
    </p:spTree>
    <p:extLst>
      <p:ext uri="{BB962C8B-B14F-4D97-AF65-F5344CB8AC3E}">
        <p14:creationId xmlns:p14="http://schemas.microsoft.com/office/powerpoint/2010/main" val="1849835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400" b="0" u="none" dirty="0">
                <a:solidFill>
                  <a:schemeClr val="tx2"/>
                </a:solidFill>
                <a:latin typeface="Cambria" panose="02040503050406030204" pitchFamily="18" charset="0"/>
                <a:ea typeface="Cambria" panose="02040503050406030204" pitchFamily="18" charset="0"/>
              </a:rPr>
              <a:t>For</a:t>
            </a:r>
            <a:r>
              <a:rPr lang="en-US" sz="1400" b="0" u="none" baseline="0" dirty="0">
                <a:solidFill>
                  <a:schemeClr val="tx2"/>
                </a:solidFill>
                <a:latin typeface="Cambria" panose="02040503050406030204" pitchFamily="18" charset="0"/>
                <a:ea typeface="Cambria" panose="02040503050406030204" pitchFamily="18" charset="0"/>
              </a:rPr>
              <a:t> those triennial adult trout population estimates, this is what our setup looks like. We have been using canoe-mounted electrofishing rig since 2006, with a third anode added in 2014. we float the canoe downstream, with three throw anodes and about a dozen netters. We have three reaches, upper middle and lower. Each reach is approximately 1 km long. During this survey, we capture all trout, and mark them with a hole punch in the caudal fin, and then return a week later to recapture fish and generate a population estimate. </a:t>
            </a:r>
            <a:endParaRPr lang="en-US" sz="1400" b="0" u="none" dirty="0">
              <a:solidFill>
                <a:schemeClr val="tx2"/>
              </a:solidFill>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10</a:t>
            </a:fld>
            <a:endParaRPr lang="en-US"/>
          </a:p>
        </p:txBody>
      </p:sp>
    </p:spTree>
    <p:extLst>
      <p:ext uri="{BB962C8B-B14F-4D97-AF65-F5344CB8AC3E}">
        <p14:creationId xmlns:p14="http://schemas.microsoft.com/office/powerpoint/2010/main" val="149090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a:t>
            </a:r>
            <a:r>
              <a:rPr lang="en-US" baseline="0" dirty="0"/>
              <a:t> the same map, now with some slightly different features highlighted. There are two distinct sections, the </a:t>
            </a:r>
            <a:r>
              <a:rPr lang="en-US" baseline="0" dirty="0" err="1"/>
              <a:t>roaded</a:t>
            </a:r>
            <a:r>
              <a:rPr lang="en-US" baseline="0" dirty="0"/>
              <a:t> reach which you can see in the blue line, I have also overlaid the canyon reach in that pinkish color. The canyon reach starts at that white star, and ends at the takeout at Neal Bridge. The </a:t>
            </a:r>
            <a:r>
              <a:rPr lang="en-US" baseline="0" dirty="0" err="1"/>
              <a:t>roaded</a:t>
            </a:r>
            <a:r>
              <a:rPr lang="en-US" baseline="0" dirty="0"/>
              <a:t> section is very popular with anglers, both wade and float anglers. During most parts of the year, you can run a drift boat on the </a:t>
            </a:r>
            <a:r>
              <a:rPr lang="en-US" baseline="0" dirty="0" err="1"/>
              <a:t>roaded</a:t>
            </a:r>
            <a:r>
              <a:rPr lang="en-US" baseline="0" dirty="0"/>
              <a:t> section. The canyon reach has a few rapids that can get pretty tricky, and is more suited for a raft than a hard boat. The black dots are now the start and end locations of our three mark/recapture sites. </a:t>
            </a:r>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11</a:t>
            </a:fld>
            <a:endParaRPr lang="en-US"/>
          </a:p>
        </p:txBody>
      </p:sp>
    </p:spTree>
    <p:extLst>
      <p:ext uri="{BB962C8B-B14F-4D97-AF65-F5344CB8AC3E}">
        <p14:creationId xmlns:p14="http://schemas.microsoft.com/office/powerpoint/2010/main" val="1450065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what have we seen in these mark/recapture surveys. On the x-axis is year, on the y axis is our fish population estimate generated from those mark/recapture experiments. From 2006 to 2012, we had a steady increasing trend in the population estimate, from about 2200 fish to almost 3500 fish in 2012, things were looking good. </a:t>
            </a:r>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12</a:t>
            </a:fld>
            <a:endParaRPr lang="en-US"/>
          </a:p>
        </p:txBody>
      </p:sp>
    </p:spTree>
    <p:extLst>
      <p:ext uri="{BB962C8B-B14F-4D97-AF65-F5344CB8AC3E}">
        <p14:creationId xmlns:p14="http://schemas.microsoft.com/office/powerpoint/2010/main" val="2091998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in August 2013, wildfire</a:t>
            </a:r>
            <a:r>
              <a:rPr lang="en-US" baseline="0" dirty="0"/>
              <a:t> broke out. The Pony/Elk complex fire burned over </a:t>
            </a:r>
            <a:r>
              <a:rPr lang="en-US" dirty="0"/>
              <a:t>130,000 acres FAST. Pretty much nuked</a:t>
            </a:r>
            <a:r>
              <a:rPr lang="en-US" baseline="0" dirty="0"/>
              <a:t> the entire </a:t>
            </a:r>
            <a:r>
              <a:rPr lang="en-US" dirty="0"/>
              <a:t>uplands as well as the canyon.</a:t>
            </a:r>
            <a:r>
              <a:rPr lang="en-US" baseline="0" dirty="0"/>
              <a:t> Then on top of the fire, severe t</a:t>
            </a:r>
            <a:r>
              <a:rPr lang="en-US" dirty="0"/>
              <a:t>hunderstorms lead to mud/debris slides in mid-September</a:t>
            </a:r>
          </a:p>
          <a:p>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13</a:t>
            </a:fld>
            <a:endParaRPr lang="en-US"/>
          </a:p>
        </p:txBody>
      </p:sp>
    </p:spTree>
    <p:extLst>
      <p:ext uri="{BB962C8B-B14F-4D97-AF65-F5344CB8AC3E}">
        <p14:creationId xmlns:p14="http://schemas.microsoft.com/office/powerpoint/2010/main" val="2899843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debris</a:t>
            </a:r>
            <a:r>
              <a:rPr lang="en-US" baseline="0" dirty="0"/>
              <a:t> flows in the </a:t>
            </a:r>
            <a:r>
              <a:rPr lang="en-US" baseline="0" dirty="0" err="1"/>
              <a:t>roaded</a:t>
            </a:r>
            <a:r>
              <a:rPr lang="en-US" baseline="0" dirty="0"/>
              <a:t> section, including n</a:t>
            </a:r>
            <a:r>
              <a:rPr lang="en-US" dirty="0"/>
              <a:t>ear Reclamation Village</a:t>
            </a:r>
          </a:p>
          <a:p>
            <a:r>
              <a:rPr lang="en-US" dirty="0"/>
              <a:t>Rough Creek</a:t>
            </a:r>
          </a:p>
          <a:p>
            <a:r>
              <a:rPr lang="en-US" dirty="0"/>
              <a:t>Granite Creek</a:t>
            </a:r>
          </a:p>
          <a:p>
            <a:r>
              <a:rPr lang="en-US" dirty="0"/>
              <a:t>Pierce Creek</a:t>
            </a:r>
          </a:p>
          <a:p>
            <a:r>
              <a:rPr lang="en-US" dirty="0"/>
              <a:t>Cayuse Creek</a:t>
            </a:r>
          </a:p>
          <a:p>
            <a:r>
              <a:rPr lang="en-US" dirty="0"/>
              <a:t>Trail Creek</a:t>
            </a:r>
          </a:p>
          <a:p>
            <a:r>
              <a:rPr lang="en-US" dirty="0"/>
              <a:t>Several others</a:t>
            </a:r>
          </a:p>
          <a:p>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14</a:t>
            </a:fld>
            <a:endParaRPr lang="en-US"/>
          </a:p>
        </p:txBody>
      </p:sp>
    </p:spTree>
    <p:extLst>
      <p:ext uri="{BB962C8B-B14F-4D97-AF65-F5344CB8AC3E}">
        <p14:creationId xmlns:p14="http://schemas.microsoft.com/office/powerpoint/2010/main" val="3976638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Granite Creek</a:t>
            </a:r>
          </a:p>
          <a:p>
            <a:r>
              <a:rPr lang="en-US" dirty="0"/>
              <a:t>Pierce Creek</a:t>
            </a:r>
          </a:p>
          <a:p>
            <a:r>
              <a:rPr lang="en-US" dirty="0"/>
              <a:t>Cayuse Creek</a:t>
            </a:r>
          </a:p>
          <a:p>
            <a:r>
              <a:rPr lang="en-US" dirty="0"/>
              <a:t>Trail Creek</a:t>
            </a:r>
          </a:p>
          <a:p>
            <a:r>
              <a:rPr lang="en-US" dirty="0"/>
              <a:t>Several others</a:t>
            </a:r>
          </a:p>
          <a:p>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15</a:t>
            </a:fld>
            <a:endParaRPr lang="en-US"/>
          </a:p>
        </p:txBody>
      </p:sp>
    </p:spTree>
    <p:extLst>
      <p:ext uri="{BB962C8B-B14F-4D97-AF65-F5344CB8AC3E}">
        <p14:creationId xmlns:p14="http://schemas.microsoft.com/office/powerpoint/2010/main" val="2795105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Pierce Creek</a:t>
            </a:r>
          </a:p>
          <a:p>
            <a:r>
              <a:rPr lang="en-US" dirty="0"/>
              <a:t>Cayuse Creek</a:t>
            </a:r>
          </a:p>
          <a:p>
            <a:r>
              <a:rPr lang="en-US" dirty="0"/>
              <a:t>Trail Creek</a:t>
            </a:r>
          </a:p>
          <a:p>
            <a:r>
              <a:rPr lang="en-US" dirty="0"/>
              <a:t>Several others</a:t>
            </a:r>
          </a:p>
          <a:p>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16</a:t>
            </a:fld>
            <a:endParaRPr lang="en-US"/>
          </a:p>
        </p:txBody>
      </p:sp>
    </p:spTree>
    <p:extLst>
      <p:ext uri="{BB962C8B-B14F-4D97-AF65-F5344CB8AC3E}">
        <p14:creationId xmlns:p14="http://schemas.microsoft.com/office/powerpoint/2010/main" val="1021339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if one year of debris</a:t>
            </a:r>
            <a:r>
              <a:rPr lang="en-US" baseline="0" dirty="0"/>
              <a:t> flows wasn’t enough, in 2014 there were blowouts at many of the same sites, including </a:t>
            </a:r>
            <a:r>
              <a:rPr lang="en-US" dirty="0"/>
              <a:t>Granite Creek</a:t>
            </a:r>
          </a:p>
          <a:p>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17</a:t>
            </a:fld>
            <a:endParaRPr lang="en-US"/>
          </a:p>
        </p:txBody>
      </p:sp>
    </p:spTree>
    <p:extLst>
      <p:ext uri="{BB962C8B-B14F-4D97-AF65-F5344CB8AC3E}">
        <p14:creationId xmlns:p14="http://schemas.microsoft.com/office/powerpoint/2010/main" val="2907044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Pierce Creek (Again!)</a:t>
            </a:r>
          </a:p>
          <a:p>
            <a:r>
              <a:rPr lang="en-US" dirty="0"/>
              <a:t>Devils Hole Creek</a:t>
            </a:r>
          </a:p>
          <a:p>
            <a:r>
              <a:rPr lang="en-US" dirty="0"/>
              <a:t>Little Fiddler Creek</a:t>
            </a:r>
          </a:p>
          <a:p>
            <a:r>
              <a:rPr lang="en-US" dirty="0"/>
              <a:t>Several others</a:t>
            </a:r>
          </a:p>
          <a:p>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18</a:t>
            </a:fld>
            <a:endParaRPr lang="en-US"/>
          </a:p>
        </p:txBody>
      </p:sp>
    </p:spTree>
    <p:extLst>
      <p:ext uri="{BB962C8B-B14F-4D97-AF65-F5344CB8AC3E}">
        <p14:creationId xmlns:p14="http://schemas.microsoft.com/office/powerpoint/2010/main" val="534523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the same map</a:t>
            </a:r>
            <a:r>
              <a:rPr lang="en-US" baseline="0" dirty="0"/>
              <a:t> as before, now with the locations of some of the major blowouts or debris slides during 2013 and 2014. You can see debris flows near almost each of our mark/recapture sites. There were plenty of them in the canyon, however I just displayed the ones in the </a:t>
            </a:r>
            <a:r>
              <a:rPr lang="en-US" baseline="0" dirty="0" err="1"/>
              <a:t>roaded</a:t>
            </a:r>
            <a:r>
              <a:rPr lang="en-US" baseline="0" dirty="0"/>
              <a:t> section. </a:t>
            </a:r>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19</a:t>
            </a:fld>
            <a:endParaRPr lang="en-US"/>
          </a:p>
        </p:txBody>
      </p:sp>
    </p:spTree>
    <p:extLst>
      <p:ext uri="{BB962C8B-B14F-4D97-AF65-F5344CB8AC3E}">
        <p14:creationId xmlns:p14="http://schemas.microsoft.com/office/powerpoint/2010/main" val="2228133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start</a:t>
            </a:r>
            <a:r>
              <a:rPr lang="en-US" baseline="0" dirty="0"/>
              <a:t> with a quick p</a:t>
            </a:r>
            <a:r>
              <a:rPr lang="en-US" dirty="0"/>
              <a:t>resentation</a:t>
            </a:r>
            <a:r>
              <a:rPr lang="en-US" baseline="0" dirty="0"/>
              <a:t> outline, describe the south fork </a:t>
            </a:r>
            <a:r>
              <a:rPr lang="en-US" baseline="0" dirty="0" err="1"/>
              <a:t>boise</a:t>
            </a:r>
            <a:r>
              <a:rPr lang="en-US" baseline="0" dirty="0"/>
              <a:t> and give you some historic context, talk about our monitoring efforts, both past and present, and then present results and finish with a short discussion</a:t>
            </a:r>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2</a:t>
            </a:fld>
            <a:endParaRPr lang="en-US"/>
          </a:p>
        </p:txBody>
      </p:sp>
    </p:spTree>
    <p:extLst>
      <p:ext uri="{BB962C8B-B14F-4D97-AF65-F5344CB8AC3E}">
        <p14:creationId xmlns:p14="http://schemas.microsoft.com/office/powerpoint/2010/main" val="1104417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with the debris flow, we</a:t>
            </a:r>
            <a:r>
              <a:rPr lang="en-US" baseline="0" dirty="0"/>
              <a:t> saw increased turbidity, and temperature spikes. This plot is mean daily water temperature since 2011 at Neal Bridge site (the bottom of the canyon reach). </a:t>
            </a:r>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20</a:t>
            </a:fld>
            <a:endParaRPr lang="en-US"/>
          </a:p>
        </p:txBody>
      </p:sp>
    </p:spTree>
    <p:extLst>
      <p:ext uri="{BB962C8B-B14F-4D97-AF65-F5344CB8AC3E}">
        <p14:creationId xmlns:p14="http://schemas.microsoft.com/office/powerpoint/2010/main" val="3177469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you can see 2013 and 2014 directly post-fire and debris flows were some of the hottest recorded</a:t>
            </a:r>
            <a:r>
              <a:rPr lang="en-US" baseline="0" dirty="0"/>
              <a:t> temperatures at Neal Bridge. </a:t>
            </a:r>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21</a:t>
            </a:fld>
            <a:endParaRPr lang="en-US"/>
          </a:p>
        </p:txBody>
      </p:sp>
    </p:spTree>
    <p:extLst>
      <p:ext uri="{BB962C8B-B14F-4D97-AF65-F5344CB8AC3E}">
        <p14:creationId xmlns:p14="http://schemas.microsoft.com/office/powerpoint/2010/main" val="3514791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did</a:t>
            </a:r>
            <a:r>
              <a:rPr lang="en-US" baseline="0" dirty="0"/>
              <a:t> that mean for the trout population following those fires and subsequent debris flows and temperature spikes? This is the same plot as earlier, year on the x axis and population estimate on the y axis, and you can see directly post fire (2014) we didn’t see much change in the point estimate, however the confidence intervals increased. In 2017, we saw a sizeable increase, where the population estimate was over 4000 fish, and then 2020…. </a:t>
            </a:r>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22</a:t>
            </a:fld>
            <a:endParaRPr lang="en-US"/>
          </a:p>
        </p:txBody>
      </p:sp>
    </p:spTree>
    <p:extLst>
      <p:ext uri="{BB962C8B-B14F-4D97-AF65-F5344CB8AC3E}">
        <p14:creationId xmlns:p14="http://schemas.microsoft.com/office/powerpoint/2010/main" val="3019011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f we look at the l</a:t>
            </a:r>
            <a:r>
              <a:rPr lang="en-US" dirty="0"/>
              <a:t>ength frequency histograms from those surveys, TL on the x axis, frequency on the y axis, and year as the panels</a:t>
            </a:r>
            <a:r>
              <a:rPr lang="en-US" baseline="0" dirty="0"/>
              <a:t> on the right hand side of the screen. P</a:t>
            </a:r>
            <a:r>
              <a:rPr lang="en-US" dirty="0"/>
              <a:t>re-fire</a:t>
            </a:r>
            <a:r>
              <a:rPr lang="en-US" baseline="0" dirty="0"/>
              <a:t> we have two groups, smaller fish around 225 mm or less, and larger fish around 400 mm. In 2014, you can see the size of those frequency bars is less than the 2012 survey, then </a:t>
            </a:r>
            <a:r>
              <a:rPr lang="en-US" dirty="0"/>
              <a:t>2017 had a strong cohort of </a:t>
            </a:r>
            <a:r>
              <a:rPr lang="en-US" dirty="0" err="1"/>
              <a:t>smedium</a:t>
            </a:r>
            <a:r>
              <a:rPr lang="en-US" dirty="0"/>
              <a:t> </a:t>
            </a:r>
            <a:r>
              <a:rPr lang="en-US" baseline="0" dirty="0"/>
              <a:t>fish (&gt; 300 mm) and 2020 had strong cohort of larger fish (400 mm)</a:t>
            </a:r>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23</a:t>
            </a:fld>
            <a:endParaRPr lang="en-US"/>
          </a:p>
        </p:txBody>
      </p:sp>
    </p:spTree>
    <p:extLst>
      <p:ext uri="{BB962C8B-B14F-4D97-AF65-F5344CB8AC3E}">
        <p14:creationId xmlns:p14="http://schemas.microsoft.com/office/powerpoint/2010/main" val="1851653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you’re asking yourself, how old a fish would be at all those lengths, in 2014 the region took length at age data from fin rays of SFBR trout and developed a von </a:t>
            </a:r>
            <a:r>
              <a:rPr lang="en-US" baseline="0" dirty="0" err="1"/>
              <a:t>Bertanlanffy</a:t>
            </a:r>
            <a:r>
              <a:rPr lang="en-US" baseline="0" dirty="0"/>
              <a:t> growth function. Age is on the x axis, total length is on the y axis. You can see, a age-2 fish is around 200 mm, an age-4 fish is around 400 mm. So it makes sense, in 2017 we had a decent cohort of fish around 250 – 300mm (which would be age-3, and now we have a strong cohort of fish around 400 mm, which could be age-5 or so… </a:t>
            </a:r>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24</a:t>
            </a:fld>
            <a:endParaRPr lang="en-US"/>
          </a:p>
        </p:txBody>
      </p:sp>
    </p:spTree>
    <p:extLst>
      <p:ext uri="{BB962C8B-B14F-4D97-AF65-F5344CB8AC3E}">
        <p14:creationId xmlns:p14="http://schemas.microsoft.com/office/powerpoint/2010/main" val="28287360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thing to note,</a:t>
            </a:r>
            <a:r>
              <a:rPr lang="en-US" baseline="0" dirty="0"/>
              <a:t> however, is our capture efficiency. These plots are the modeled capture efficiency (shown by the points), and the actual capture efficiency (shown by the columns). Total length is on the x axis, proportional capture efficiency is on the y axis. In 2014, the modeled efficiency under predicted what we actually captured for small fish, and slightly </a:t>
            </a:r>
            <a:r>
              <a:rPr lang="en-US" baseline="0" dirty="0" err="1"/>
              <a:t>overpredicted</a:t>
            </a:r>
            <a:r>
              <a:rPr lang="en-US" baseline="0" dirty="0"/>
              <a:t> what we actually captured for larger fish. There is however, a large gap in those intermediate fish. </a:t>
            </a:r>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25</a:t>
            </a:fld>
            <a:endParaRPr lang="en-US"/>
          </a:p>
        </p:txBody>
      </p:sp>
    </p:spTree>
    <p:extLst>
      <p:ext uri="{BB962C8B-B14F-4D97-AF65-F5344CB8AC3E}">
        <p14:creationId xmlns:p14="http://schemas.microsoft.com/office/powerpoint/2010/main" val="3767000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2017, same axis,</a:t>
            </a:r>
            <a:r>
              <a:rPr lang="en-US" baseline="0" dirty="0"/>
              <a:t> same points and columns, the modeled and actual capture efficiencies more closely aligned, with some slight discrepancies. </a:t>
            </a:r>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26</a:t>
            </a:fld>
            <a:endParaRPr lang="en-US"/>
          </a:p>
        </p:txBody>
      </p:sp>
    </p:spTree>
    <p:extLst>
      <p:ext uri="{BB962C8B-B14F-4D97-AF65-F5344CB8AC3E}">
        <p14:creationId xmlns:p14="http://schemas.microsoft.com/office/powerpoint/2010/main" val="3747976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in 2020, we</a:t>
            </a:r>
            <a:r>
              <a:rPr lang="en-US" baseline="0" dirty="0"/>
              <a:t> hardly captured any small fish, but with fish greater than 300 mm, we did a pretty good job when you look at the actual versus modeled capture efficiencies. </a:t>
            </a:r>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27</a:t>
            </a:fld>
            <a:endParaRPr lang="en-US"/>
          </a:p>
        </p:txBody>
      </p:sp>
    </p:spTree>
    <p:extLst>
      <p:ext uri="{BB962C8B-B14F-4D97-AF65-F5344CB8AC3E}">
        <p14:creationId xmlns:p14="http://schemas.microsoft.com/office/powerpoint/2010/main" val="3987069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adjust our population estimates x year with 225 mm minimum</a:t>
            </a:r>
            <a:r>
              <a:rPr lang="en-US" baseline="0" dirty="0"/>
              <a:t> length cutoff. The patterns you would expect fall out; pre-fire (2006 to 2012) the population held steady. Directly post-fire and debris flow (2014), the population decreased. Then three years later in 2017, the population increased by almost 40%. And then in 2020, the point estimate is slightly lower, however the confidence intervals are much tighter around that estimate and they overlap with the 2017 estimate.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28</a:t>
            </a:fld>
            <a:endParaRPr lang="en-US"/>
          </a:p>
        </p:txBody>
      </p:sp>
    </p:spTree>
    <p:extLst>
      <p:ext uri="{BB962C8B-B14F-4D97-AF65-F5344CB8AC3E}">
        <p14:creationId xmlns:p14="http://schemas.microsoft.com/office/powerpoint/2010/main" val="25008213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wrap up, based</a:t>
            </a:r>
            <a:r>
              <a:rPr lang="en-US" baseline="0" dirty="0"/>
              <a:t> on our triennial surveys, the trout population estimates in the SFBR decreased following the 2013 fires and 2013 – 2014 debris flows. Yet, three years later in 2017, we saw a marked increase in the population estimate.. The 2020 estimate was slightly lower, but was hampered by low capture rates of small (225 mm) fish. </a:t>
            </a:r>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29</a:t>
            </a:fld>
            <a:endParaRPr lang="en-US"/>
          </a:p>
        </p:txBody>
      </p:sp>
    </p:spTree>
    <p:extLst>
      <p:ext uri="{BB962C8B-B14F-4D97-AF65-F5344CB8AC3E}">
        <p14:creationId xmlns:p14="http://schemas.microsoft.com/office/powerpoint/2010/main" val="791490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those who are unfamiliar, the south fork </a:t>
            </a:r>
            <a:r>
              <a:rPr lang="en-US" baseline="0" dirty="0" err="1"/>
              <a:t>boise</a:t>
            </a:r>
            <a:r>
              <a:rPr lang="en-US" baseline="0" dirty="0"/>
              <a:t> river is in southwest Idaho. It spans two IDFG regions, Magic Valley and Southwest (shown by the black line). The headwaters of the SFBR are in the </a:t>
            </a:r>
            <a:r>
              <a:rPr lang="en-US" baseline="0" dirty="0" err="1"/>
              <a:t>Sawtooth</a:t>
            </a:r>
            <a:r>
              <a:rPr lang="en-US" baseline="0" dirty="0"/>
              <a:t> National Forest, and it flows southwesterly into Anderson Ranch Reservoir shown in yellow. Below Anderson Ranch Dam is where the south fork </a:t>
            </a:r>
            <a:r>
              <a:rPr lang="en-US" baseline="0" dirty="0" err="1"/>
              <a:t>boise</a:t>
            </a:r>
            <a:r>
              <a:rPr lang="en-US" baseline="0" dirty="0"/>
              <a:t> river enters the Southwest Region (shown in blue). Eventually, the SFBR flows into </a:t>
            </a:r>
            <a:r>
              <a:rPr lang="en-US" baseline="0" dirty="0" err="1"/>
              <a:t>Arrowrock</a:t>
            </a:r>
            <a:r>
              <a:rPr lang="en-US" baseline="0" dirty="0"/>
              <a:t> Reservoir (shown in white). </a:t>
            </a:r>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3</a:t>
            </a:fld>
            <a:endParaRPr lang="en-US"/>
          </a:p>
        </p:txBody>
      </p:sp>
    </p:spTree>
    <p:extLst>
      <p:ext uri="{BB962C8B-B14F-4D97-AF65-F5344CB8AC3E}">
        <p14:creationId xmlns:p14="http://schemas.microsoft.com/office/powerpoint/2010/main" val="30421560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population-level responses we observed post-fire were not unexpected. With the increased prevalence of wildfire, especially in the west. </a:t>
            </a:r>
            <a:r>
              <a:rPr lang="en-US" baseline="0" dirty="0" err="1"/>
              <a:t>Rieman</a:t>
            </a:r>
            <a:r>
              <a:rPr lang="en-US" baseline="0" dirty="0"/>
              <a:t> et al 1997 worked in a drainage near the SFBR and found fish were present within 1 year post-fire, and within 1-3 years the population approached pre-fire levels. They also noted juvenile densities increased and that recruitment may have benefitted from the fire. They also noted temporary declines in abundance, particularly in smaller (younger) fish. </a:t>
            </a:r>
          </a:p>
          <a:p>
            <a:endParaRPr lang="en-US" baseline="0" dirty="0"/>
          </a:p>
          <a:p>
            <a:r>
              <a:rPr lang="en-US" baseline="0" dirty="0" err="1"/>
              <a:t>Sestrich</a:t>
            </a:r>
            <a:r>
              <a:rPr lang="en-US" baseline="0" dirty="0"/>
              <a:t> et al 2011 had similar findings; temporary population depression post-fire but rapid recovery. </a:t>
            </a:r>
          </a:p>
        </p:txBody>
      </p:sp>
      <p:sp>
        <p:nvSpPr>
          <p:cNvPr id="4" name="Slide Number Placeholder 3"/>
          <p:cNvSpPr>
            <a:spLocks noGrp="1"/>
          </p:cNvSpPr>
          <p:nvPr>
            <p:ph type="sldNum" sz="quarter" idx="10"/>
          </p:nvPr>
        </p:nvSpPr>
        <p:spPr/>
        <p:txBody>
          <a:bodyPr/>
          <a:lstStyle/>
          <a:p>
            <a:fld id="{829AE859-5867-4E90-AF89-F6C34B887D11}" type="slidenum">
              <a:rPr lang="en-US" smtClean="0"/>
              <a:t>30</a:t>
            </a:fld>
            <a:endParaRPr lang="en-US"/>
          </a:p>
        </p:txBody>
      </p:sp>
    </p:spTree>
    <p:extLst>
      <p:ext uri="{BB962C8B-B14F-4D97-AF65-F5344CB8AC3E}">
        <p14:creationId xmlns:p14="http://schemas.microsoft.com/office/powerpoint/2010/main" val="37265001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29AE859-5867-4E90-AF89-F6C34B887D11}" type="slidenum">
              <a:rPr lang="en-US" smtClean="0"/>
              <a:t>31</a:t>
            </a:fld>
            <a:endParaRPr lang="en-US"/>
          </a:p>
        </p:txBody>
      </p:sp>
    </p:spTree>
    <p:extLst>
      <p:ext uri="{BB962C8B-B14F-4D97-AF65-F5344CB8AC3E}">
        <p14:creationId xmlns:p14="http://schemas.microsoft.com/office/powerpoint/2010/main" val="106429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29AE859-5867-4E90-AF89-F6C34B887D11}" type="slidenum">
              <a:rPr lang="en-US" smtClean="0"/>
              <a:t>32</a:t>
            </a:fld>
            <a:endParaRPr lang="en-US"/>
          </a:p>
        </p:txBody>
      </p:sp>
    </p:spTree>
    <p:extLst>
      <p:ext uri="{BB962C8B-B14F-4D97-AF65-F5344CB8AC3E}">
        <p14:creationId xmlns:p14="http://schemas.microsoft.com/office/powerpoint/2010/main" val="30564169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29AE859-5867-4E90-AF89-F6C34B887D11}" type="slidenum">
              <a:rPr lang="en-US" smtClean="0"/>
              <a:t>33</a:t>
            </a:fld>
            <a:endParaRPr lang="en-US"/>
          </a:p>
        </p:txBody>
      </p:sp>
    </p:spTree>
    <p:extLst>
      <p:ext uri="{BB962C8B-B14F-4D97-AF65-F5344CB8AC3E}">
        <p14:creationId xmlns:p14="http://schemas.microsoft.com/office/powerpoint/2010/main" val="2155625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29AE859-5867-4E90-AF89-F6C34B887D11}" type="slidenum">
              <a:rPr lang="en-US" smtClean="0"/>
              <a:t>34</a:t>
            </a:fld>
            <a:endParaRPr lang="en-US"/>
          </a:p>
        </p:txBody>
      </p:sp>
    </p:spTree>
    <p:extLst>
      <p:ext uri="{BB962C8B-B14F-4D97-AF65-F5344CB8AC3E}">
        <p14:creationId xmlns:p14="http://schemas.microsoft.com/office/powerpoint/2010/main" val="851199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29AE859-5867-4E90-AF89-F6C34B887D11}" type="slidenum">
              <a:rPr lang="en-US" smtClean="0"/>
              <a:t>35</a:t>
            </a:fld>
            <a:endParaRPr lang="en-US"/>
          </a:p>
        </p:txBody>
      </p:sp>
    </p:spTree>
    <p:extLst>
      <p:ext uri="{BB962C8B-B14F-4D97-AF65-F5344CB8AC3E}">
        <p14:creationId xmlns:p14="http://schemas.microsoft.com/office/powerpoint/2010/main" val="2995329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29AE859-5867-4E90-AF89-F6C34B887D11}" type="slidenum">
              <a:rPr lang="en-US" smtClean="0"/>
              <a:t>36</a:t>
            </a:fld>
            <a:endParaRPr lang="en-US"/>
          </a:p>
        </p:txBody>
      </p:sp>
    </p:spTree>
    <p:extLst>
      <p:ext uri="{BB962C8B-B14F-4D97-AF65-F5344CB8AC3E}">
        <p14:creationId xmlns:p14="http://schemas.microsoft.com/office/powerpoint/2010/main" val="36563031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29AE859-5867-4E90-AF89-F6C34B887D11}" type="slidenum">
              <a:rPr lang="en-US" smtClean="0"/>
              <a:t>37</a:t>
            </a:fld>
            <a:endParaRPr lang="en-US"/>
          </a:p>
        </p:txBody>
      </p:sp>
    </p:spTree>
    <p:extLst>
      <p:ext uri="{BB962C8B-B14F-4D97-AF65-F5344CB8AC3E}">
        <p14:creationId xmlns:p14="http://schemas.microsoft.com/office/powerpoint/2010/main" val="33034312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29AE859-5867-4E90-AF89-F6C34B887D11}" type="slidenum">
              <a:rPr lang="en-US" smtClean="0"/>
              <a:t>38</a:t>
            </a:fld>
            <a:endParaRPr lang="en-US"/>
          </a:p>
        </p:txBody>
      </p:sp>
    </p:spTree>
    <p:extLst>
      <p:ext uri="{BB962C8B-B14F-4D97-AF65-F5344CB8AC3E}">
        <p14:creationId xmlns:p14="http://schemas.microsoft.com/office/powerpoint/2010/main" val="9285575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29AE859-5867-4E90-AF89-F6C34B887D11}" type="slidenum">
              <a:rPr lang="en-US" smtClean="0"/>
              <a:t>39</a:t>
            </a:fld>
            <a:endParaRPr lang="en-US"/>
          </a:p>
        </p:txBody>
      </p:sp>
    </p:spTree>
    <p:extLst>
      <p:ext uri="{BB962C8B-B14F-4D97-AF65-F5344CB8AC3E}">
        <p14:creationId xmlns:p14="http://schemas.microsoft.com/office/powerpoint/2010/main" val="1054254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South Fork Boise River between Anderson Ranch Dam and </a:t>
            </a:r>
            <a:r>
              <a:rPr lang="en-US" dirty="0" err="1"/>
              <a:t>Arrowrock</a:t>
            </a:r>
            <a:r>
              <a:rPr lang="en-US" dirty="0"/>
              <a:t> Reservoir was the first designated quality trout stream segment in southwestern Idaho, and remains the premier</a:t>
            </a:r>
          </a:p>
          <a:p>
            <a:r>
              <a:rPr lang="en-US" dirty="0"/>
              <a:t>wild trout fishery here. Rainbow Trout and Mountain Whitefish make up the majority of the fishery. We also have bull</a:t>
            </a:r>
            <a:r>
              <a:rPr lang="en-US" baseline="0" dirty="0"/>
              <a:t> trout, both resident and </a:t>
            </a:r>
            <a:r>
              <a:rPr lang="en-US" baseline="0" dirty="0" err="1"/>
              <a:t>adfluvial</a:t>
            </a:r>
            <a:r>
              <a:rPr lang="en-US" baseline="0" dirty="0"/>
              <a:t> fish that migrate up out of </a:t>
            </a:r>
            <a:r>
              <a:rPr lang="en-US" baseline="0" dirty="0" err="1"/>
              <a:t>Arrowrock</a:t>
            </a:r>
            <a:r>
              <a:rPr lang="en-US" baseline="0" dirty="0"/>
              <a:t> Reservoir as well as a few nongame fishes, such as sucker and sculpin species. </a:t>
            </a:r>
            <a:endParaRPr lang="en-US" dirty="0"/>
          </a:p>
        </p:txBody>
      </p:sp>
      <p:sp>
        <p:nvSpPr>
          <p:cNvPr id="4" name="Slide Number Placeholder 3"/>
          <p:cNvSpPr>
            <a:spLocks noGrp="1"/>
          </p:cNvSpPr>
          <p:nvPr>
            <p:ph type="sldNum" sz="quarter" idx="10"/>
          </p:nvPr>
        </p:nvSpPr>
        <p:spPr/>
        <p:txBody>
          <a:bodyPr/>
          <a:lstStyle/>
          <a:p>
            <a:fld id="{6F5F5FC6-C3C0-4D21-AE0F-EE2ACF63A2FC}" type="slidenum">
              <a:rPr lang="en-US" smtClean="0"/>
              <a:t>4</a:t>
            </a:fld>
            <a:endParaRPr lang="en-US"/>
          </a:p>
        </p:txBody>
      </p:sp>
    </p:spTree>
    <p:extLst>
      <p:ext uri="{BB962C8B-B14F-4D97-AF65-F5344CB8AC3E}">
        <p14:creationId xmlns:p14="http://schemas.microsoft.com/office/powerpoint/2010/main" val="42455218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29AE859-5867-4E90-AF89-F6C34B887D11}" type="slidenum">
              <a:rPr lang="en-US" smtClean="0"/>
              <a:t>40</a:t>
            </a:fld>
            <a:endParaRPr lang="en-US"/>
          </a:p>
        </p:txBody>
      </p:sp>
    </p:spTree>
    <p:extLst>
      <p:ext uri="{BB962C8B-B14F-4D97-AF65-F5344CB8AC3E}">
        <p14:creationId xmlns:p14="http://schemas.microsoft.com/office/powerpoint/2010/main" val="34642064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29AE859-5867-4E90-AF89-F6C34B887D11}" type="slidenum">
              <a:rPr lang="en-US" smtClean="0"/>
              <a:t>41</a:t>
            </a:fld>
            <a:endParaRPr lang="en-US"/>
          </a:p>
        </p:txBody>
      </p:sp>
    </p:spTree>
    <p:extLst>
      <p:ext uri="{BB962C8B-B14F-4D97-AF65-F5344CB8AC3E}">
        <p14:creationId xmlns:p14="http://schemas.microsoft.com/office/powerpoint/2010/main" val="4659800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29AE859-5867-4E90-AF89-F6C34B887D11}" type="slidenum">
              <a:rPr lang="en-US" smtClean="0"/>
              <a:t>42</a:t>
            </a:fld>
            <a:endParaRPr lang="en-US"/>
          </a:p>
        </p:txBody>
      </p:sp>
    </p:spTree>
    <p:extLst>
      <p:ext uri="{BB962C8B-B14F-4D97-AF65-F5344CB8AC3E}">
        <p14:creationId xmlns:p14="http://schemas.microsoft.com/office/powerpoint/2010/main" val="17412153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that, I would like to thank all</a:t>
            </a:r>
            <a:r>
              <a:rPr lang="en-US" baseline="0" dirty="0"/>
              <a:t> of the folks who helped collect this dataset, hardcore or otherwise and I would be happy to take any questions. </a:t>
            </a:r>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43</a:t>
            </a:fld>
            <a:endParaRPr lang="en-US"/>
          </a:p>
        </p:txBody>
      </p:sp>
    </p:spTree>
    <p:extLst>
      <p:ext uri="{BB962C8B-B14F-4D97-AF65-F5344CB8AC3E}">
        <p14:creationId xmlns:p14="http://schemas.microsoft.com/office/powerpoint/2010/main" val="2833409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a:t>
            </a:r>
            <a:r>
              <a:rPr lang="en-US" baseline="0" dirty="0"/>
              <a:t> history on Anderson Ranch Dam; it was part of the Boise project, completed between 1941 and 1950. it is 456 feet tall with a </a:t>
            </a:r>
            <a:r>
              <a:rPr lang="en-US" baseline="0" dirty="0" err="1"/>
              <a:t>hypolimnetic</a:t>
            </a:r>
            <a:r>
              <a:rPr lang="en-US" baseline="0" dirty="0"/>
              <a:t> release. When it was completed in 1950, it was the tallest dam of its kind in the world. The primary purpose of Anderson ranch dam is as a irrigation storage facility, but also provides hydropower. Originally it was designed to create 27 megawatts, has since been upgraded to provide 40 megawatts. Below Anderson Ranch Dam, the SFBR has a winter flow target of approximately 300 </a:t>
            </a:r>
            <a:r>
              <a:rPr lang="en-US" baseline="0" dirty="0" err="1"/>
              <a:t>cfs</a:t>
            </a:r>
            <a:r>
              <a:rPr lang="en-US" baseline="0" dirty="0"/>
              <a:t>. </a:t>
            </a:r>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5</a:t>
            </a:fld>
            <a:endParaRPr lang="en-US"/>
          </a:p>
        </p:txBody>
      </p:sp>
    </p:spTree>
    <p:extLst>
      <p:ext uri="{BB962C8B-B14F-4D97-AF65-F5344CB8AC3E}">
        <p14:creationId xmlns:p14="http://schemas.microsoft.com/office/powerpoint/2010/main" val="106223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SFBR</a:t>
            </a:r>
            <a:r>
              <a:rPr lang="en-US" baseline="0" dirty="0"/>
              <a:t> has had a number of different regulations overtime, starting with liberal regulations in the late 70s and as you can see, getting more restrictive through time. In 2011, the SFBR received a seasonal closure to protect spawning Rainbows, one of three such regulations in the state. </a:t>
            </a:r>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6</a:t>
            </a:fld>
            <a:endParaRPr lang="en-US"/>
          </a:p>
        </p:txBody>
      </p:sp>
    </p:spTree>
    <p:extLst>
      <p:ext uri="{BB962C8B-B14F-4D97-AF65-F5344CB8AC3E}">
        <p14:creationId xmlns:p14="http://schemas.microsoft.com/office/powerpoint/2010/main" val="502597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the SFBR functions</a:t>
            </a:r>
            <a:r>
              <a:rPr lang="en-US" baseline="0" dirty="0"/>
              <a:t> as a wild trout fishery, however prior to 1976 it received approximately 15000 fish annually. However, the adjacent reservoirs receive varying levels of stocking. </a:t>
            </a:r>
            <a:r>
              <a:rPr lang="en-US" baseline="0" dirty="0" err="1"/>
              <a:t>Arrowrock</a:t>
            </a:r>
            <a:r>
              <a:rPr lang="en-US" baseline="0" dirty="0"/>
              <a:t> reservoir receives approximately 100,000 </a:t>
            </a:r>
            <a:r>
              <a:rPr lang="en-US" baseline="0" dirty="0" err="1"/>
              <a:t>kok</a:t>
            </a:r>
            <a:r>
              <a:rPr lang="en-US" baseline="0" dirty="0"/>
              <a:t> annually, as well as approximately 15,000 triploid rainbows. Anderson Ranch typically receives between 100 and 200k kokanee, and varying levels of RBT. Prior to 2020, Anderson Ranch had not been stocked with RBT since 2014. </a:t>
            </a:r>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7</a:t>
            </a:fld>
            <a:endParaRPr lang="en-US"/>
          </a:p>
        </p:txBody>
      </p:sp>
    </p:spTree>
    <p:extLst>
      <p:ext uri="{BB962C8B-B14F-4D97-AF65-F5344CB8AC3E}">
        <p14:creationId xmlns:p14="http://schemas.microsoft.com/office/powerpoint/2010/main" val="481131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SFBR has also been</a:t>
            </a:r>
            <a:r>
              <a:rPr lang="en-US" baseline="0" dirty="0"/>
              <a:t> the focus of several peer-reviewed papers, including early evaluations on flow reductions and the associated impacts on aquatic invertebrates. A 2001 study out of University of Idaho looked at distribution and variation of infection of whirling disease in cutthroat and rainbow trout (SFBR is WD-positive). </a:t>
            </a:r>
          </a:p>
          <a:p>
            <a:endParaRPr lang="en-US" baseline="0" dirty="0"/>
          </a:p>
          <a:p>
            <a:r>
              <a:rPr lang="en-US" baseline="0" dirty="0"/>
              <a:t>A 2011 study looked at genetics of trout in the SFBR, finding that SFBR fish are mostly coastal rainbow trout genetics, rather than the native </a:t>
            </a:r>
            <a:r>
              <a:rPr lang="en-US" baseline="0" dirty="0" err="1"/>
              <a:t>redband</a:t>
            </a:r>
            <a:r>
              <a:rPr lang="en-US" baseline="0" dirty="0"/>
              <a:t> strain. Authors noted that at the time of publication, the SFBR has not been stocked in over 30 years (now 40 years), but they hypothesized the heavy reservoir influence may play a role in the domination of these coastal rainbow genetics compared to the native </a:t>
            </a:r>
            <a:r>
              <a:rPr lang="en-US" baseline="0" dirty="0" err="1"/>
              <a:t>redband</a:t>
            </a:r>
            <a:r>
              <a:rPr lang="en-US" baseline="0" dirty="0"/>
              <a:t>. </a:t>
            </a:r>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8</a:t>
            </a:fld>
            <a:endParaRPr lang="en-US"/>
          </a:p>
        </p:txBody>
      </p:sp>
    </p:spTree>
    <p:extLst>
      <p:ext uri="{BB962C8B-B14F-4D97-AF65-F5344CB8AC3E}">
        <p14:creationId xmlns:p14="http://schemas.microsoft.com/office/powerpoint/2010/main" val="1288287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premier</a:t>
            </a:r>
            <a:r>
              <a:rPr lang="en-US" baseline="0" dirty="0"/>
              <a:t> fishery, the SFBR has also received a lot of management attention, from creel surveys in the early 2000s, tributary surveys in the early 2010s, raft electrofishing the canyon reach, juvenile trout evaluations both in the fall and spring during the mid 2010s and also our triennial adult trout population estimates, which have been happening approximately every three years since 1997. </a:t>
            </a:r>
            <a:endParaRPr lang="en-US" dirty="0"/>
          </a:p>
        </p:txBody>
      </p:sp>
      <p:sp>
        <p:nvSpPr>
          <p:cNvPr id="4" name="Slide Number Placeholder 3"/>
          <p:cNvSpPr>
            <a:spLocks noGrp="1"/>
          </p:cNvSpPr>
          <p:nvPr>
            <p:ph type="sldNum" sz="quarter" idx="10"/>
          </p:nvPr>
        </p:nvSpPr>
        <p:spPr/>
        <p:txBody>
          <a:bodyPr/>
          <a:lstStyle/>
          <a:p>
            <a:fld id="{829AE859-5867-4E90-AF89-F6C34B887D11}" type="slidenum">
              <a:rPr lang="en-US" smtClean="0"/>
              <a:t>9</a:t>
            </a:fld>
            <a:endParaRPr lang="en-US"/>
          </a:p>
        </p:txBody>
      </p:sp>
    </p:spTree>
    <p:extLst>
      <p:ext uri="{BB962C8B-B14F-4D97-AF65-F5344CB8AC3E}">
        <p14:creationId xmlns:p14="http://schemas.microsoft.com/office/powerpoint/2010/main" val="1354085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731059C-FE55-46DA-B2A1-297DA9F69DFF}"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4775A-9051-4049-BE15-6DE9DD96E351}" type="slidenum">
              <a:rPr lang="en-US" smtClean="0"/>
              <a:t>‹#›</a:t>
            </a:fld>
            <a:endParaRPr lang="en-US"/>
          </a:p>
        </p:txBody>
      </p:sp>
    </p:spTree>
    <p:extLst>
      <p:ext uri="{BB962C8B-B14F-4D97-AF65-F5344CB8AC3E}">
        <p14:creationId xmlns:p14="http://schemas.microsoft.com/office/powerpoint/2010/main" val="1165696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31059C-FE55-46DA-B2A1-297DA9F69DFF}"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4775A-9051-4049-BE15-6DE9DD96E351}" type="slidenum">
              <a:rPr lang="en-US" smtClean="0"/>
              <a:t>‹#›</a:t>
            </a:fld>
            <a:endParaRPr lang="en-US"/>
          </a:p>
        </p:txBody>
      </p:sp>
    </p:spTree>
    <p:extLst>
      <p:ext uri="{BB962C8B-B14F-4D97-AF65-F5344CB8AC3E}">
        <p14:creationId xmlns:p14="http://schemas.microsoft.com/office/powerpoint/2010/main" val="3694679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31059C-FE55-46DA-B2A1-297DA9F69DFF}"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4775A-9051-4049-BE15-6DE9DD96E351}" type="slidenum">
              <a:rPr lang="en-US" smtClean="0"/>
              <a:t>‹#›</a:t>
            </a:fld>
            <a:endParaRPr lang="en-US"/>
          </a:p>
        </p:txBody>
      </p:sp>
    </p:spTree>
    <p:extLst>
      <p:ext uri="{BB962C8B-B14F-4D97-AF65-F5344CB8AC3E}">
        <p14:creationId xmlns:p14="http://schemas.microsoft.com/office/powerpoint/2010/main" val="4271254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731059C-FE55-46DA-B2A1-297DA9F69DFF}"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4775A-9051-4049-BE15-6DE9DD96E351}" type="slidenum">
              <a:rPr lang="en-US" smtClean="0"/>
              <a:t>‹#›</a:t>
            </a:fld>
            <a:endParaRPr lang="en-US"/>
          </a:p>
        </p:txBody>
      </p:sp>
    </p:spTree>
    <p:extLst>
      <p:ext uri="{BB962C8B-B14F-4D97-AF65-F5344CB8AC3E}">
        <p14:creationId xmlns:p14="http://schemas.microsoft.com/office/powerpoint/2010/main" val="468155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31059C-FE55-46DA-B2A1-297DA9F69DFF}" type="datetimeFigureOut">
              <a:rPr lang="en-US" smtClean="0"/>
              <a:t>10/19/2023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4775A-9051-4049-BE15-6DE9DD96E351}" type="slidenum">
              <a:rPr lang="en-US" smtClean="0"/>
              <a:t>‹#›</a:t>
            </a:fld>
            <a:endParaRPr lang="en-US"/>
          </a:p>
        </p:txBody>
      </p:sp>
    </p:spTree>
    <p:extLst>
      <p:ext uri="{BB962C8B-B14F-4D97-AF65-F5344CB8AC3E}">
        <p14:creationId xmlns:p14="http://schemas.microsoft.com/office/powerpoint/2010/main" val="316414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31059C-FE55-46DA-B2A1-297DA9F69DFF}"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4775A-9051-4049-BE15-6DE9DD96E351}" type="slidenum">
              <a:rPr lang="en-US" smtClean="0"/>
              <a:t>‹#›</a:t>
            </a:fld>
            <a:endParaRPr lang="en-US"/>
          </a:p>
        </p:txBody>
      </p:sp>
    </p:spTree>
    <p:extLst>
      <p:ext uri="{BB962C8B-B14F-4D97-AF65-F5344CB8AC3E}">
        <p14:creationId xmlns:p14="http://schemas.microsoft.com/office/powerpoint/2010/main" val="3409791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31059C-FE55-46DA-B2A1-297DA9F69DFF}" type="datetimeFigureOut">
              <a:rPr lang="en-US" smtClean="0"/>
              <a:t>10/19/2023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24775A-9051-4049-BE15-6DE9DD96E351}" type="slidenum">
              <a:rPr lang="en-US" smtClean="0"/>
              <a:t>‹#›</a:t>
            </a:fld>
            <a:endParaRPr lang="en-US"/>
          </a:p>
        </p:txBody>
      </p:sp>
    </p:spTree>
    <p:extLst>
      <p:ext uri="{BB962C8B-B14F-4D97-AF65-F5344CB8AC3E}">
        <p14:creationId xmlns:p14="http://schemas.microsoft.com/office/powerpoint/2010/main" val="3642027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731059C-FE55-46DA-B2A1-297DA9F69DFF}" type="datetimeFigureOut">
              <a:rPr lang="en-US" smtClean="0"/>
              <a:t>10/19/2023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24775A-9051-4049-BE15-6DE9DD96E351}" type="slidenum">
              <a:rPr lang="en-US" smtClean="0"/>
              <a:t>‹#›</a:t>
            </a:fld>
            <a:endParaRPr lang="en-US"/>
          </a:p>
        </p:txBody>
      </p:sp>
    </p:spTree>
    <p:extLst>
      <p:ext uri="{BB962C8B-B14F-4D97-AF65-F5344CB8AC3E}">
        <p14:creationId xmlns:p14="http://schemas.microsoft.com/office/powerpoint/2010/main" val="897083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31059C-FE55-46DA-B2A1-297DA9F69DFF}" type="datetimeFigureOut">
              <a:rPr lang="en-US" smtClean="0"/>
              <a:t>10/19/2023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24775A-9051-4049-BE15-6DE9DD96E351}" type="slidenum">
              <a:rPr lang="en-US" smtClean="0"/>
              <a:t>‹#›</a:t>
            </a:fld>
            <a:endParaRPr lang="en-US"/>
          </a:p>
        </p:txBody>
      </p:sp>
    </p:spTree>
    <p:extLst>
      <p:ext uri="{BB962C8B-B14F-4D97-AF65-F5344CB8AC3E}">
        <p14:creationId xmlns:p14="http://schemas.microsoft.com/office/powerpoint/2010/main" val="915833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31059C-FE55-46DA-B2A1-297DA9F69DFF}"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4775A-9051-4049-BE15-6DE9DD96E351}" type="slidenum">
              <a:rPr lang="en-US" smtClean="0"/>
              <a:t>‹#›</a:t>
            </a:fld>
            <a:endParaRPr lang="en-US"/>
          </a:p>
        </p:txBody>
      </p:sp>
    </p:spTree>
    <p:extLst>
      <p:ext uri="{BB962C8B-B14F-4D97-AF65-F5344CB8AC3E}">
        <p14:creationId xmlns:p14="http://schemas.microsoft.com/office/powerpoint/2010/main" val="770956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31059C-FE55-46DA-B2A1-297DA9F69DFF}" type="datetimeFigureOut">
              <a:rPr lang="en-US" smtClean="0"/>
              <a:t>10/19/2023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4775A-9051-4049-BE15-6DE9DD96E351}" type="slidenum">
              <a:rPr lang="en-US" smtClean="0"/>
              <a:t>‹#›</a:t>
            </a:fld>
            <a:endParaRPr lang="en-US"/>
          </a:p>
        </p:txBody>
      </p:sp>
    </p:spTree>
    <p:extLst>
      <p:ext uri="{BB962C8B-B14F-4D97-AF65-F5344CB8AC3E}">
        <p14:creationId xmlns:p14="http://schemas.microsoft.com/office/powerpoint/2010/main" val="3995794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0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31059C-FE55-46DA-B2A1-297DA9F69DFF}" type="datetimeFigureOut">
              <a:rPr lang="en-US" smtClean="0"/>
              <a:t>10/19/2023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24775A-9051-4049-BE15-6DE9DD96E351}" type="slidenum">
              <a:rPr lang="en-US" smtClean="0"/>
              <a:t>‹#›</a:t>
            </a:fld>
            <a:endParaRPr lang="en-US"/>
          </a:p>
        </p:txBody>
      </p:sp>
    </p:spTree>
    <p:extLst>
      <p:ext uri="{BB962C8B-B14F-4D97-AF65-F5344CB8AC3E}">
        <p14:creationId xmlns:p14="http://schemas.microsoft.com/office/powerpoint/2010/main" val="829776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9" t="-357" r="-119" b="22320"/>
          <a:stretch/>
        </p:blipFill>
        <p:spPr>
          <a:xfrm>
            <a:off x="0" y="-43544"/>
            <a:ext cx="12308114" cy="6901544"/>
          </a:xfrm>
          <a:prstGeom prst="rect">
            <a:avLst/>
          </a:prstGeom>
        </p:spPr>
      </p:pic>
      <p:sp>
        <p:nvSpPr>
          <p:cNvPr id="2" name="Title 1"/>
          <p:cNvSpPr>
            <a:spLocks noGrp="1"/>
          </p:cNvSpPr>
          <p:nvPr>
            <p:ph type="ctrTitle"/>
          </p:nvPr>
        </p:nvSpPr>
        <p:spPr>
          <a:xfrm>
            <a:off x="1524000" y="533401"/>
            <a:ext cx="9144000" cy="2224314"/>
          </a:xfrm>
          <a:solidFill>
            <a:schemeClr val="bg2">
              <a:alpha val="50000"/>
            </a:schemeClr>
          </a:solidFill>
        </p:spPr>
        <p:txBody>
          <a:bodyPr>
            <a:normAutofit fontScale="90000"/>
          </a:bodyPr>
          <a:lstStyle/>
          <a:p>
            <a:r>
              <a:rPr lang="en-US" b="1" dirty="0">
                <a:latin typeface="Cambria" panose="02040503050406030204" pitchFamily="18" charset="0"/>
                <a:ea typeface="Cambria" panose="02040503050406030204" pitchFamily="18" charset="0"/>
              </a:rPr>
              <a:t>Salmonid Population Trends in Idaho’s South Fork Boise River</a:t>
            </a:r>
          </a:p>
        </p:txBody>
      </p:sp>
      <p:sp>
        <p:nvSpPr>
          <p:cNvPr id="3" name="Subtitle 2"/>
          <p:cNvSpPr>
            <a:spLocks noGrp="1"/>
          </p:cNvSpPr>
          <p:nvPr>
            <p:ph type="subTitle" idx="1"/>
          </p:nvPr>
        </p:nvSpPr>
        <p:spPr>
          <a:xfrm>
            <a:off x="1524000" y="5529943"/>
            <a:ext cx="9144000" cy="1092200"/>
          </a:xfrm>
          <a:solidFill>
            <a:schemeClr val="bg2">
              <a:alpha val="50000"/>
            </a:schemeClr>
          </a:solidFill>
        </p:spPr>
        <p:txBody>
          <a:bodyPr/>
          <a:lstStyle/>
          <a:p>
            <a:r>
              <a:rPr lang="en-US" b="1" dirty="0">
                <a:latin typeface="Cambria" panose="02040503050406030204" pitchFamily="18" charset="0"/>
                <a:ea typeface="Cambria" panose="02040503050406030204" pitchFamily="18" charset="0"/>
              </a:rPr>
              <a:t>Timothy D’Amico – Idaho Department of Fish &amp; Game</a:t>
            </a:r>
          </a:p>
          <a:p>
            <a:endParaRPr lang="en-US"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92737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0278" b="4960"/>
          <a:stretch/>
        </p:blipFill>
        <p:spPr>
          <a:xfrm>
            <a:off x="0" y="14514"/>
            <a:ext cx="12192000" cy="6836229"/>
          </a:xfrm>
          <a:prstGeom prst="rect">
            <a:avLst/>
          </a:prstGeom>
        </p:spPr>
      </p:pic>
      <p:sp>
        <p:nvSpPr>
          <p:cNvPr id="3" name="Title 2"/>
          <p:cNvSpPr>
            <a:spLocks noGrp="1"/>
          </p:cNvSpPr>
          <p:nvPr>
            <p:ph type="title"/>
          </p:nvPr>
        </p:nvSpPr>
        <p:spPr>
          <a:solidFill>
            <a:schemeClr val="bg2">
              <a:alpha val="50000"/>
            </a:schemeClr>
          </a:solidFill>
        </p:spPr>
        <p:txBody>
          <a:bodyPr/>
          <a:lstStyle/>
          <a:p>
            <a:pPr algn="ctr"/>
            <a:r>
              <a:rPr lang="en-US" b="1" dirty="0">
                <a:latin typeface="Cambria" panose="02040503050406030204" pitchFamily="18" charset="0"/>
                <a:ea typeface="Cambria" panose="02040503050406030204" pitchFamily="18" charset="0"/>
              </a:rPr>
              <a:t>Survey Methods</a:t>
            </a:r>
          </a:p>
        </p:txBody>
      </p:sp>
    </p:spTree>
    <p:extLst>
      <p:ext uri="{BB962C8B-B14F-4D97-AF65-F5344CB8AC3E}">
        <p14:creationId xmlns:p14="http://schemas.microsoft.com/office/powerpoint/2010/main" val="3141310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43880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953"/>
            <a:ext cx="12192000" cy="6862953"/>
          </a:xfrm>
          <a:prstGeom prst="rect">
            <a:avLst/>
          </a:prstGeom>
        </p:spPr>
      </p:pic>
    </p:spTree>
    <p:extLst>
      <p:ext uri="{BB962C8B-B14F-4D97-AF65-F5344CB8AC3E}">
        <p14:creationId xmlns:p14="http://schemas.microsoft.com/office/powerpoint/2010/main" val="1628958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102" r="8455" b="10000"/>
          <a:stretch/>
        </p:blipFill>
        <p:spPr bwMode="auto">
          <a:xfrm>
            <a:off x="0" y="-25400"/>
            <a:ext cx="12192000" cy="688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solidFill>
            <a:schemeClr val="bg2">
              <a:alpha val="75000"/>
            </a:schemeClr>
          </a:solidFill>
        </p:spPr>
        <p:txBody>
          <a:bodyPr>
            <a:normAutofit/>
          </a:bodyPr>
          <a:lstStyle/>
          <a:p>
            <a:pPr algn="ctr"/>
            <a:r>
              <a:rPr lang="en-US" b="1" dirty="0">
                <a:latin typeface="Cambria" panose="02040503050406030204" pitchFamily="18" charset="0"/>
                <a:ea typeface="Cambria" panose="02040503050406030204" pitchFamily="18" charset="0"/>
              </a:rPr>
              <a:t> Pony/Elk Fire – 2013</a:t>
            </a:r>
          </a:p>
        </p:txBody>
      </p:sp>
    </p:spTree>
    <p:extLst>
      <p:ext uri="{BB962C8B-B14F-4D97-AF65-F5344CB8AC3E}">
        <p14:creationId xmlns:p14="http://schemas.microsoft.com/office/powerpoint/2010/main" val="309765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534400" y="5925458"/>
            <a:ext cx="3015345" cy="369332"/>
          </a:xfrm>
          <a:prstGeom prst="rect">
            <a:avLst/>
          </a:prstGeom>
          <a:solidFill>
            <a:schemeClr val="tx1"/>
          </a:solidFill>
        </p:spPr>
        <p:txBody>
          <a:bodyPr wrap="square" rtlCol="0">
            <a:spAutoFit/>
          </a:bodyPr>
          <a:lstStyle/>
          <a:p>
            <a:r>
              <a:rPr lang="en-US" dirty="0">
                <a:solidFill>
                  <a:srgbClr val="FFC000"/>
                </a:solidFill>
                <a:latin typeface="Cambria" panose="02040503050406030204" pitchFamily="18" charset="0"/>
                <a:ea typeface="Cambria" panose="02040503050406030204" pitchFamily="18" charset="0"/>
              </a:rPr>
              <a:t>Reclamation Village – 2013</a:t>
            </a:r>
          </a:p>
        </p:txBody>
      </p:sp>
    </p:spTree>
    <p:extLst>
      <p:ext uri="{BB962C8B-B14F-4D97-AF65-F5344CB8AC3E}">
        <p14:creationId xmlns:p14="http://schemas.microsoft.com/office/powerpoint/2010/main" val="1847966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9124950" y="5925458"/>
            <a:ext cx="2424795" cy="369332"/>
          </a:xfrm>
          <a:prstGeom prst="rect">
            <a:avLst/>
          </a:prstGeom>
          <a:solidFill>
            <a:schemeClr val="tx1"/>
          </a:solidFill>
        </p:spPr>
        <p:txBody>
          <a:bodyPr wrap="square" rtlCol="0">
            <a:spAutoFit/>
          </a:bodyPr>
          <a:lstStyle/>
          <a:p>
            <a:r>
              <a:rPr lang="en-US" b="1" dirty="0">
                <a:solidFill>
                  <a:srgbClr val="FFC000"/>
                </a:solidFill>
                <a:latin typeface="Cambria" panose="02040503050406030204" pitchFamily="18" charset="0"/>
                <a:ea typeface="Cambria" panose="02040503050406030204" pitchFamily="18" charset="0"/>
              </a:rPr>
              <a:t>Granite Creek – 2013</a:t>
            </a:r>
          </a:p>
        </p:txBody>
      </p:sp>
    </p:spTree>
    <p:extLst>
      <p:ext uri="{BB962C8B-B14F-4D97-AF65-F5344CB8AC3E}">
        <p14:creationId xmlns:p14="http://schemas.microsoft.com/office/powerpoint/2010/main" val="1386358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kozfkay\Dropbox\Camera Uploads\2013-09-16 11.31.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258300" y="5925458"/>
            <a:ext cx="2291445" cy="369332"/>
          </a:xfrm>
          <a:prstGeom prst="rect">
            <a:avLst/>
          </a:prstGeom>
          <a:solidFill>
            <a:schemeClr val="tx1"/>
          </a:solidFill>
        </p:spPr>
        <p:txBody>
          <a:bodyPr wrap="square" rtlCol="0">
            <a:spAutoFit/>
          </a:bodyPr>
          <a:lstStyle/>
          <a:p>
            <a:r>
              <a:rPr lang="en-US" b="1" dirty="0">
                <a:solidFill>
                  <a:srgbClr val="FFC000"/>
                </a:solidFill>
                <a:latin typeface="Cambria" panose="02040503050406030204" pitchFamily="18" charset="0"/>
                <a:ea typeface="Cambria" panose="02040503050406030204" pitchFamily="18" charset="0"/>
              </a:rPr>
              <a:t>Pierce Creek – 2013</a:t>
            </a:r>
          </a:p>
        </p:txBody>
      </p:sp>
    </p:spTree>
    <p:extLst>
      <p:ext uri="{BB962C8B-B14F-4D97-AF65-F5344CB8AC3E}">
        <p14:creationId xmlns:p14="http://schemas.microsoft.com/office/powerpoint/2010/main" val="3212988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7" name="TextBox 6"/>
          <p:cNvSpPr txBox="1"/>
          <p:nvPr/>
        </p:nvSpPr>
        <p:spPr>
          <a:xfrm>
            <a:off x="9086850" y="5925458"/>
            <a:ext cx="2462895" cy="369332"/>
          </a:xfrm>
          <a:prstGeom prst="rect">
            <a:avLst/>
          </a:prstGeom>
          <a:solidFill>
            <a:schemeClr val="tx1"/>
          </a:solidFill>
        </p:spPr>
        <p:txBody>
          <a:bodyPr wrap="square" rtlCol="0">
            <a:spAutoFit/>
          </a:bodyPr>
          <a:lstStyle/>
          <a:p>
            <a:r>
              <a:rPr lang="en-US" b="1" dirty="0">
                <a:solidFill>
                  <a:srgbClr val="FFC000"/>
                </a:solidFill>
                <a:latin typeface="Cambria" panose="02040503050406030204" pitchFamily="18" charset="0"/>
                <a:ea typeface="Cambria" panose="02040503050406030204" pitchFamily="18" charset="0"/>
              </a:rPr>
              <a:t>Granite Creek – 2014</a:t>
            </a:r>
          </a:p>
        </p:txBody>
      </p:sp>
    </p:spTree>
    <p:extLst>
      <p:ext uri="{BB962C8B-B14F-4D97-AF65-F5344CB8AC3E}">
        <p14:creationId xmlns:p14="http://schemas.microsoft.com/office/powerpoint/2010/main" val="644431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7" name="TextBox 6"/>
          <p:cNvSpPr txBox="1"/>
          <p:nvPr/>
        </p:nvSpPr>
        <p:spPr>
          <a:xfrm>
            <a:off x="9258301" y="5678716"/>
            <a:ext cx="2349502" cy="369332"/>
          </a:xfrm>
          <a:prstGeom prst="rect">
            <a:avLst/>
          </a:prstGeom>
          <a:solidFill>
            <a:schemeClr val="tx1"/>
          </a:solidFill>
        </p:spPr>
        <p:txBody>
          <a:bodyPr wrap="square" rtlCol="0">
            <a:spAutoFit/>
          </a:bodyPr>
          <a:lstStyle/>
          <a:p>
            <a:r>
              <a:rPr lang="en-US" b="1" dirty="0">
                <a:solidFill>
                  <a:srgbClr val="FFC000"/>
                </a:solidFill>
                <a:latin typeface="Cambria" panose="02040503050406030204" pitchFamily="18" charset="0"/>
                <a:ea typeface="Cambria" panose="02040503050406030204" pitchFamily="18" charset="0"/>
              </a:rPr>
              <a:t>Pierce Creek – 2014</a:t>
            </a:r>
          </a:p>
        </p:txBody>
      </p:sp>
    </p:spTree>
    <p:extLst>
      <p:ext uri="{BB962C8B-B14F-4D97-AF65-F5344CB8AC3E}">
        <p14:creationId xmlns:p14="http://schemas.microsoft.com/office/powerpoint/2010/main" val="3807269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02748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alpha val="50000"/>
            </a:schemeClr>
          </a:solidFill>
        </p:spPr>
        <p:txBody>
          <a:bodyPr/>
          <a:lstStyle/>
          <a:p>
            <a:pPr algn="ctr"/>
            <a:r>
              <a:rPr lang="en-US" b="1" dirty="0">
                <a:latin typeface="Cambria" panose="02040503050406030204" pitchFamily="18" charset="0"/>
                <a:ea typeface="Cambria" panose="02040503050406030204" pitchFamily="18" charset="0"/>
              </a:rPr>
              <a:t>Presentation Outline</a:t>
            </a:r>
          </a:p>
        </p:txBody>
      </p:sp>
      <p:sp>
        <p:nvSpPr>
          <p:cNvPr id="3" name="Content Placeholder 2"/>
          <p:cNvSpPr>
            <a:spLocks noGrp="1"/>
          </p:cNvSpPr>
          <p:nvPr>
            <p:ph idx="1"/>
          </p:nvPr>
        </p:nvSpPr>
        <p:spPr>
          <a:solidFill>
            <a:schemeClr val="bg2">
              <a:alpha val="50000"/>
            </a:schemeClr>
          </a:solidFill>
        </p:spPr>
        <p:txBody>
          <a:bodyPr/>
          <a:lstStyle/>
          <a:p>
            <a:r>
              <a:rPr lang="en-US" sz="3600" dirty="0">
                <a:latin typeface="Cambria" panose="02040503050406030204" pitchFamily="18" charset="0"/>
                <a:ea typeface="Cambria" panose="02040503050406030204" pitchFamily="18" charset="0"/>
              </a:rPr>
              <a:t>Background</a:t>
            </a:r>
          </a:p>
          <a:p>
            <a:r>
              <a:rPr lang="en-US" sz="3600" dirty="0">
                <a:latin typeface="Cambria" panose="02040503050406030204" pitchFamily="18" charset="0"/>
                <a:ea typeface="Cambria" panose="02040503050406030204" pitchFamily="18" charset="0"/>
              </a:rPr>
              <a:t>Site Description</a:t>
            </a:r>
          </a:p>
          <a:p>
            <a:r>
              <a:rPr lang="en-US" sz="3600" dirty="0">
                <a:latin typeface="Cambria" panose="02040503050406030204" pitchFamily="18" charset="0"/>
                <a:ea typeface="Cambria" panose="02040503050406030204" pitchFamily="18" charset="0"/>
              </a:rPr>
              <a:t>Historic Context</a:t>
            </a:r>
          </a:p>
          <a:p>
            <a:r>
              <a:rPr lang="en-US" sz="3600" dirty="0">
                <a:latin typeface="Cambria" panose="02040503050406030204" pitchFamily="18" charset="0"/>
                <a:ea typeface="Cambria" panose="02040503050406030204" pitchFamily="18" charset="0"/>
              </a:rPr>
              <a:t>Monitoring Efforts – Past &amp; Present</a:t>
            </a:r>
          </a:p>
          <a:p>
            <a:r>
              <a:rPr lang="en-US" sz="3600" dirty="0">
                <a:latin typeface="Cambria" panose="02040503050406030204" pitchFamily="18" charset="0"/>
                <a:ea typeface="Cambria" panose="02040503050406030204" pitchFamily="18" charset="0"/>
              </a:rPr>
              <a:t>Results</a:t>
            </a:r>
          </a:p>
          <a:p>
            <a:r>
              <a:rPr lang="en-US" sz="3600" dirty="0">
                <a:latin typeface="Cambria" panose="02040503050406030204" pitchFamily="18" charset="0"/>
                <a:ea typeface="Cambria" panose="02040503050406030204" pitchFamily="18" charset="0"/>
              </a:rPr>
              <a:t>Discussion</a:t>
            </a:r>
          </a:p>
          <a:p>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055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34059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
        <p:nvSpPr>
          <p:cNvPr id="3" name="Rectangle 2"/>
          <p:cNvSpPr/>
          <p:nvPr/>
        </p:nvSpPr>
        <p:spPr>
          <a:xfrm>
            <a:off x="3361871" y="550862"/>
            <a:ext cx="1814286" cy="5756275"/>
          </a:xfrm>
          <a:prstGeom prst="rect">
            <a:avLst/>
          </a:prstGeom>
          <a:solidFill>
            <a:schemeClr val="accent2">
              <a:alpha val="2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1233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1237" cy="6858000"/>
          </a:xfrm>
          <a:prstGeom prst="rect">
            <a:avLst/>
          </a:prstGeom>
        </p:spPr>
      </p:pic>
    </p:spTree>
    <p:extLst>
      <p:ext uri="{BB962C8B-B14F-4D97-AF65-F5344CB8AC3E}">
        <p14:creationId xmlns:p14="http://schemas.microsoft.com/office/powerpoint/2010/main" val="204430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1237" cy="6858000"/>
          </a:xfrm>
          <a:prstGeom prst="rect">
            <a:avLst/>
          </a:prstGeom>
        </p:spPr>
      </p:pic>
    </p:spTree>
    <p:extLst>
      <p:ext uri="{BB962C8B-B14F-4D97-AF65-F5344CB8AC3E}">
        <p14:creationId xmlns:p14="http://schemas.microsoft.com/office/powerpoint/2010/main" val="2709435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1373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1237" cy="6859890"/>
          </a:xfrm>
          <a:prstGeom prst="rect">
            <a:avLst/>
          </a:prstGeom>
        </p:spPr>
      </p:pic>
    </p:spTree>
    <p:extLst>
      <p:ext uri="{BB962C8B-B14F-4D97-AF65-F5344CB8AC3E}">
        <p14:creationId xmlns:p14="http://schemas.microsoft.com/office/powerpoint/2010/main" val="1560127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81033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 y="0"/>
            <a:ext cx="12190476" cy="6858000"/>
          </a:xfrm>
          <a:prstGeom prst="rect">
            <a:avLst/>
          </a:prstGeom>
        </p:spPr>
      </p:pic>
    </p:spTree>
    <p:extLst>
      <p:ext uri="{BB962C8B-B14F-4D97-AF65-F5344CB8AC3E}">
        <p14:creationId xmlns:p14="http://schemas.microsoft.com/office/powerpoint/2010/main" val="711201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 y="0"/>
            <a:ext cx="12190476" cy="6858000"/>
          </a:xfrm>
          <a:prstGeom prst="rect">
            <a:avLst/>
          </a:prstGeom>
        </p:spPr>
      </p:pic>
    </p:spTree>
    <p:extLst>
      <p:ext uri="{BB962C8B-B14F-4D97-AF65-F5344CB8AC3E}">
        <p14:creationId xmlns:p14="http://schemas.microsoft.com/office/powerpoint/2010/main" val="1764986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alpha val="50000"/>
            </a:schemeClr>
          </a:solidFill>
        </p:spPr>
        <p:txBody>
          <a:bodyPr/>
          <a:lstStyle/>
          <a:p>
            <a:pPr algn="ctr"/>
            <a:r>
              <a:rPr lang="en-US" b="1" dirty="0">
                <a:latin typeface="Cambria" panose="02040503050406030204" pitchFamily="18" charset="0"/>
                <a:ea typeface="Cambria" panose="02040503050406030204" pitchFamily="18" charset="0"/>
              </a:rPr>
              <a:t>Discussion</a:t>
            </a:r>
          </a:p>
        </p:txBody>
      </p:sp>
      <p:sp>
        <p:nvSpPr>
          <p:cNvPr id="3" name="Content Placeholder 2"/>
          <p:cNvSpPr>
            <a:spLocks noGrp="1"/>
          </p:cNvSpPr>
          <p:nvPr>
            <p:ph idx="1"/>
          </p:nvPr>
        </p:nvSpPr>
        <p:spPr>
          <a:solidFill>
            <a:schemeClr val="bg2">
              <a:alpha val="50000"/>
            </a:schemeClr>
          </a:solidFill>
        </p:spPr>
        <p:txBody>
          <a:bodyPr/>
          <a:lstStyle/>
          <a:p>
            <a:pPr marL="285750" indent="-285750">
              <a:lnSpc>
                <a:spcPct val="150000"/>
              </a:lnSpc>
            </a:pPr>
            <a:r>
              <a:rPr lang="en-US" dirty="0">
                <a:latin typeface="Cambria" panose="02040503050406030204" pitchFamily="18" charset="0"/>
                <a:ea typeface="Cambria" panose="02040503050406030204" pitchFamily="18" charset="0"/>
              </a:rPr>
              <a:t>Population estimate decreased following 2013 fires and 2014 debris flows</a:t>
            </a:r>
          </a:p>
          <a:p>
            <a:pPr marL="285750" indent="-285750">
              <a:lnSpc>
                <a:spcPct val="150000"/>
              </a:lnSpc>
            </a:pPr>
            <a:r>
              <a:rPr lang="en-US" dirty="0">
                <a:latin typeface="Cambria" panose="02040503050406030204" pitchFamily="18" charset="0"/>
                <a:ea typeface="Cambria" panose="02040503050406030204" pitchFamily="18" charset="0"/>
              </a:rPr>
              <a:t>Population estimate increased in 2017</a:t>
            </a:r>
          </a:p>
          <a:p>
            <a:pPr marL="285750" indent="-285750">
              <a:lnSpc>
                <a:spcPct val="150000"/>
              </a:lnSpc>
            </a:pPr>
            <a:r>
              <a:rPr lang="en-US" dirty="0">
                <a:latin typeface="Cambria" panose="02040503050406030204" pitchFamily="18" charset="0"/>
                <a:ea typeface="Cambria" panose="02040503050406030204" pitchFamily="18" charset="0"/>
              </a:rPr>
              <a:t>2020 population estimate slightly lower, likely due to minimal recaptures of small (&gt; 225 mm) fish </a:t>
            </a:r>
          </a:p>
          <a:p>
            <a:pPr marL="285750" indent="-285750">
              <a:lnSpc>
                <a:spcPct val="150000"/>
              </a:lnSpc>
            </a:pPr>
            <a:endParaRPr lang="en-US" dirty="0">
              <a:latin typeface="Cambria" panose="02040503050406030204" pitchFamily="18" charset="0"/>
              <a:ea typeface="Cambria" panose="02040503050406030204" pitchFamily="18" charset="0"/>
            </a:endParaRPr>
          </a:p>
          <a:p>
            <a:endParaRPr lang="en-US" dirty="0"/>
          </a:p>
          <a:p>
            <a:endParaRPr lang="en-US" dirty="0"/>
          </a:p>
        </p:txBody>
      </p:sp>
    </p:spTree>
    <p:extLst>
      <p:ext uri="{BB962C8B-B14F-4D97-AF65-F5344CB8AC3E}">
        <p14:creationId xmlns:p14="http://schemas.microsoft.com/office/powerpoint/2010/main" val="138768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7710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alpha val="50000"/>
            </a:schemeClr>
          </a:solidFill>
        </p:spPr>
        <p:txBody>
          <a:bodyPr/>
          <a:lstStyle/>
          <a:p>
            <a:pPr algn="ctr"/>
            <a:r>
              <a:rPr lang="en-US" b="1" dirty="0">
                <a:latin typeface="Cambria" panose="02040503050406030204" pitchFamily="18" charset="0"/>
                <a:ea typeface="Cambria" panose="02040503050406030204" pitchFamily="18" charset="0"/>
              </a:rPr>
              <a:t>Discussion</a:t>
            </a:r>
          </a:p>
        </p:txBody>
      </p:sp>
      <p:pic>
        <p:nvPicPr>
          <p:cNvPr id="5" name="Picture 4"/>
          <p:cNvPicPr>
            <a:picLocks noChangeAspect="1"/>
          </p:cNvPicPr>
          <p:nvPr/>
        </p:nvPicPr>
        <p:blipFill>
          <a:blip r:embed="rId3"/>
          <a:stretch>
            <a:fillRect/>
          </a:stretch>
        </p:blipFill>
        <p:spPr>
          <a:xfrm>
            <a:off x="228600" y="1814512"/>
            <a:ext cx="5486400" cy="1838325"/>
          </a:xfrm>
          <a:prstGeom prst="rect">
            <a:avLst/>
          </a:prstGeom>
        </p:spPr>
      </p:pic>
      <p:pic>
        <p:nvPicPr>
          <p:cNvPr id="6" name="Picture 5"/>
          <p:cNvPicPr>
            <a:picLocks noChangeAspect="1"/>
          </p:cNvPicPr>
          <p:nvPr/>
        </p:nvPicPr>
        <p:blipFill>
          <a:blip r:embed="rId4"/>
          <a:stretch>
            <a:fillRect/>
          </a:stretch>
        </p:blipFill>
        <p:spPr>
          <a:xfrm>
            <a:off x="228600" y="3776661"/>
            <a:ext cx="5781675" cy="2028825"/>
          </a:xfrm>
          <a:prstGeom prst="rect">
            <a:avLst/>
          </a:prstGeom>
        </p:spPr>
      </p:pic>
      <p:pic>
        <p:nvPicPr>
          <p:cNvPr id="7" name="Picture 6"/>
          <p:cNvPicPr>
            <a:picLocks noChangeAspect="1"/>
          </p:cNvPicPr>
          <p:nvPr/>
        </p:nvPicPr>
        <p:blipFill>
          <a:blip r:embed="rId5"/>
          <a:stretch>
            <a:fillRect/>
          </a:stretch>
        </p:blipFill>
        <p:spPr>
          <a:xfrm>
            <a:off x="5843587" y="2582861"/>
            <a:ext cx="6143625" cy="1676400"/>
          </a:xfrm>
          <a:prstGeom prst="rect">
            <a:avLst/>
          </a:prstGeom>
        </p:spPr>
      </p:pic>
    </p:spTree>
    <p:extLst>
      <p:ext uri="{BB962C8B-B14F-4D97-AF65-F5344CB8AC3E}">
        <p14:creationId xmlns:p14="http://schemas.microsoft.com/office/powerpoint/2010/main" val="4290119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alpha val="50000"/>
            </a:schemeClr>
          </a:solidFill>
        </p:spPr>
        <p:txBody>
          <a:bodyPr/>
          <a:lstStyle/>
          <a:p>
            <a:pPr algn="ctr"/>
            <a:r>
              <a:rPr lang="en-US" b="1" dirty="0">
                <a:latin typeface="Cambria" panose="02040503050406030204" pitchFamily="18" charset="0"/>
                <a:ea typeface="Cambria" panose="02040503050406030204" pitchFamily="18" charset="0"/>
              </a:rPr>
              <a:t>Fry Surveys - Spring</a:t>
            </a:r>
          </a:p>
        </p:txBody>
      </p:sp>
      <p:graphicFrame>
        <p:nvGraphicFramePr>
          <p:cNvPr id="4" name="Chart 3">
            <a:extLst>
              <a:ext uri="{FF2B5EF4-FFF2-40B4-BE49-F238E27FC236}">
                <a16:creationId xmlns:a16="http://schemas.microsoft.com/office/drawing/2014/main" id="{00000000-0008-0000-0600-000002000000}"/>
              </a:ext>
            </a:extLst>
          </p:cNvPr>
          <p:cNvGraphicFramePr>
            <a:graphicFrameLocks noGrp="1"/>
          </p:cNvGraphicFramePr>
          <p:nvPr>
            <p:extLst>
              <p:ext uri="{D42A27DB-BD31-4B8C-83A1-F6EECF244321}">
                <p14:modId xmlns:p14="http://schemas.microsoft.com/office/powerpoint/2010/main" val="1833522370"/>
              </p:ext>
            </p:extLst>
          </p:nvPr>
        </p:nvGraphicFramePr>
        <p:xfrm>
          <a:off x="0" y="1690688"/>
          <a:ext cx="12192000" cy="51673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74602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alpha val="50000"/>
            </a:schemeClr>
          </a:solidFill>
        </p:spPr>
        <p:txBody>
          <a:bodyPr/>
          <a:lstStyle/>
          <a:p>
            <a:pPr algn="ctr"/>
            <a:r>
              <a:rPr lang="en-US" b="1" dirty="0">
                <a:latin typeface="Cambria" panose="02040503050406030204" pitchFamily="18" charset="0"/>
                <a:ea typeface="Cambria" panose="02040503050406030204" pitchFamily="18" charset="0"/>
              </a:rPr>
              <a:t>Fry Surveys - Spring</a:t>
            </a:r>
          </a:p>
        </p:txBody>
      </p:sp>
      <p:graphicFrame>
        <p:nvGraphicFramePr>
          <p:cNvPr id="3" name="Chart 2">
            <a:extLst>
              <a:ext uri="{FF2B5EF4-FFF2-40B4-BE49-F238E27FC236}">
                <a16:creationId xmlns:a16="http://schemas.microsoft.com/office/drawing/2014/main" id="{00000000-0008-0000-0500-000002000000}"/>
              </a:ext>
            </a:extLst>
          </p:cNvPr>
          <p:cNvGraphicFramePr>
            <a:graphicFrameLocks noGrp="1"/>
          </p:cNvGraphicFramePr>
          <p:nvPr>
            <p:extLst>
              <p:ext uri="{D42A27DB-BD31-4B8C-83A1-F6EECF244321}">
                <p14:modId xmlns:p14="http://schemas.microsoft.com/office/powerpoint/2010/main" val="3975070003"/>
              </p:ext>
            </p:extLst>
          </p:nvPr>
        </p:nvGraphicFramePr>
        <p:xfrm>
          <a:off x="1" y="1690688"/>
          <a:ext cx="12368980" cy="52343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094522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alpha val="50000"/>
            </a:schemeClr>
          </a:solidFill>
        </p:spPr>
        <p:txBody>
          <a:bodyPr/>
          <a:lstStyle/>
          <a:p>
            <a:pPr algn="ctr"/>
            <a:r>
              <a:rPr lang="en-US" b="1" dirty="0">
                <a:latin typeface="Cambria" panose="02040503050406030204" pitchFamily="18" charset="0"/>
                <a:ea typeface="Cambria" panose="02040503050406030204" pitchFamily="18" charset="0"/>
              </a:rPr>
              <a:t>Fry Surveys - Fall</a:t>
            </a:r>
          </a:p>
        </p:txBody>
      </p:sp>
      <p:graphicFrame>
        <p:nvGraphicFramePr>
          <p:cNvPr id="4" name="Chart 3">
            <a:extLst>
              <a:ext uri="{FF2B5EF4-FFF2-40B4-BE49-F238E27FC236}">
                <a16:creationId xmlns:a16="http://schemas.microsoft.com/office/drawing/2014/main" id="{00000000-0008-0000-0300-000002000000}"/>
              </a:ext>
            </a:extLst>
          </p:cNvPr>
          <p:cNvGraphicFramePr>
            <a:graphicFrameLocks noGrp="1"/>
          </p:cNvGraphicFramePr>
          <p:nvPr>
            <p:extLst>
              <p:ext uri="{D42A27DB-BD31-4B8C-83A1-F6EECF244321}">
                <p14:modId xmlns:p14="http://schemas.microsoft.com/office/powerpoint/2010/main" val="2697948706"/>
              </p:ext>
            </p:extLst>
          </p:nvPr>
        </p:nvGraphicFramePr>
        <p:xfrm>
          <a:off x="0" y="1690688"/>
          <a:ext cx="12192000" cy="51673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6954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alpha val="50000"/>
            </a:schemeClr>
          </a:solidFill>
        </p:spPr>
        <p:txBody>
          <a:bodyPr/>
          <a:lstStyle/>
          <a:p>
            <a:pPr algn="ctr"/>
            <a:r>
              <a:rPr lang="en-US" b="1" dirty="0">
                <a:latin typeface="Cambria" panose="02040503050406030204" pitchFamily="18" charset="0"/>
                <a:ea typeface="Cambria" panose="02040503050406030204" pitchFamily="18" charset="0"/>
              </a:rPr>
              <a:t>Fry Surveys - Fall</a:t>
            </a:r>
          </a:p>
        </p:txBody>
      </p:sp>
      <p:graphicFrame>
        <p:nvGraphicFramePr>
          <p:cNvPr id="3" name="Chart 2">
            <a:extLst>
              <a:ext uri="{FF2B5EF4-FFF2-40B4-BE49-F238E27FC236}">
                <a16:creationId xmlns:a16="http://schemas.microsoft.com/office/drawing/2014/main" id="{00000000-0008-0000-0200-000002000000}"/>
              </a:ext>
            </a:extLst>
          </p:cNvPr>
          <p:cNvGraphicFramePr>
            <a:graphicFrameLocks noGrp="1"/>
          </p:cNvGraphicFramePr>
          <p:nvPr>
            <p:extLst>
              <p:ext uri="{D42A27DB-BD31-4B8C-83A1-F6EECF244321}">
                <p14:modId xmlns:p14="http://schemas.microsoft.com/office/powerpoint/2010/main" val="3287455327"/>
              </p:ext>
            </p:extLst>
          </p:nvPr>
        </p:nvGraphicFramePr>
        <p:xfrm>
          <a:off x="0" y="1690689"/>
          <a:ext cx="12192000" cy="51673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12571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alpha val="50000"/>
            </a:schemeClr>
          </a:solidFill>
        </p:spPr>
        <p:txBody>
          <a:bodyPr/>
          <a:lstStyle/>
          <a:p>
            <a:pPr algn="ctr"/>
            <a:r>
              <a:rPr lang="en-US" b="1" dirty="0">
                <a:latin typeface="Cambria" panose="02040503050406030204" pitchFamily="18" charset="0"/>
                <a:ea typeface="Cambria" panose="02040503050406030204" pitchFamily="18" charset="0"/>
              </a:rPr>
              <a:t>Fry Surveys</a:t>
            </a:r>
          </a:p>
        </p:txBody>
      </p:sp>
      <p:graphicFrame>
        <p:nvGraphicFramePr>
          <p:cNvPr id="3" name="Chart 2">
            <a:extLst>
              <a:ext uri="{FF2B5EF4-FFF2-40B4-BE49-F238E27FC236}">
                <a16:creationId xmlns:a16="http://schemas.microsoft.com/office/drawing/2014/main" id="{00000000-0008-0000-0900-000002000000}"/>
              </a:ext>
            </a:extLst>
          </p:cNvPr>
          <p:cNvGraphicFramePr>
            <a:graphicFrameLocks noGrp="1"/>
          </p:cNvGraphicFramePr>
          <p:nvPr>
            <p:extLst>
              <p:ext uri="{D42A27DB-BD31-4B8C-83A1-F6EECF244321}">
                <p14:modId xmlns:p14="http://schemas.microsoft.com/office/powerpoint/2010/main" val="2384122990"/>
              </p:ext>
            </p:extLst>
          </p:nvPr>
        </p:nvGraphicFramePr>
        <p:xfrm>
          <a:off x="0" y="1690688"/>
          <a:ext cx="12192000" cy="51673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19350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alpha val="50000"/>
            </a:schemeClr>
          </a:solidFill>
        </p:spPr>
        <p:txBody>
          <a:bodyPr/>
          <a:lstStyle/>
          <a:p>
            <a:pPr algn="ctr"/>
            <a:r>
              <a:rPr lang="en-US" b="1" dirty="0">
                <a:latin typeface="Cambria" panose="02040503050406030204" pitchFamily="18" charset="0"/>
                <a:ea typeface="Cambria" panose="02040503050406030204" pitchFamily="18" charset="0"/>
              </a:rPr>
              <a:t>Fry Surveys</a:t>
            </a:r>
          </a:p>
        </p:txBody>
      </p:sp>
      <p:graphicFrame>
        <p:nvGraphicFramePr>
          <p:cNvPr id="4" name="Chart 3">
            <a:extLst>
              <a:ext uri="{FF2B5EF4-FFF2-40B4-BE49-F238E27FC236}">
                <a16:creationId xmlns:a16="http://schemas.microsoft.com/office/drawing/2014/main" id="{00000000-0008-0000-0B00-000002000000}"/>
              </a:ext>
            </a:extLst>
          </p:cNvPr>
          <p:cNvGraphicFramePr>
            <a:graphicFrameLocks noGrp="1"/>
          </p:cNvGraphicFramePr>
          <p:nvPr>
            <p:extLst>
              <p:ext uri="{D42A27DB-BD31-4B8C-83A1-F6EECF244321}">
                <p14:modId xmlns:p14="http://schemas.microsoft.com/office/powerpoint/2010/main" val="3986047226"/>
              </p:ext>
            </p:extLst>
          </p:nvPr>
        </p:nvGraphicFramePr>
        <p:xfrm>
          <a:off x="0" y="1690688"/>
          <a:ext cx="12192000" cy="51673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07747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alpha val="50000"/>
            </a:schemeClr>
          </a:solidFill>
        </p:spPr>
        <p:txBody>
          <a:bodyPr/>
          <a:lstStyle/>
          <a:p>
            <a:pPr algn="ctr"/>
            <a:r>
              <a:rPr lang="en-US" b="1" dirty="0">
                <a:latin typeface="Cambria" panose="02040503050406030204" pitchFamily="18" charset="0"/>
                <a:ea typeface="Cambria" panose="02040503050406030204" pitchFamily="18" charset="0"/>
              </a:rPr>
              <a:t>Fry Surveys</a:t>
            </a:r>
          </a:p>
        </p:txBody>
      </p:sp>
      <p:graphicFrame>
        <p:nvGraphicFramePr>
          <p:cNvPr id="4" name="Chart 3">
            <a:extLst>
              <a:ext uri="{FF2B5EF4-FFF2-40B4-BE49-F238E27FC236}">
                <a16:creationId xmlns:a16="http://schemas.microsoft.com/office/drawing/2014/main" id="{00000000-0008-0000-0C00-000002000000}"/>
              </a:ext>
            </a:extLst>
          </p:cNvPr>
          <p:cNvGraphicFramePr>
            <a:graphicFrameLocks noGrp="1"/>
          </p:cNvGraphicFramePr>
          <p:nvPr>
            <p:extLst>
              <p:ext uri="{D42A27DB-BD31-4B8C-83A1-F6EECF244321}">
                <p14:modId xmlns:p14="http://schemas.microsoft.com/office/powerpoint/2010/main" val="1997071261"/>
              </p:ext>
            </p:extLst>
          </p:nvPr>
        </p:nvGraphicFramePr>
        <p:xfrm>
          <a:off x="0" y="1690688"/>
          <a:ext cx="12192000" cy="51673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05518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alpha val="50000"/>
            </a:schemeClr>
          </a:solidFill>
        </p:spPr>
        <p:txBody>
          <a:bodyPr/>
          <a:lstStyle/>
          <a:p>
            <a:pPr algn="ctr"/>
            <a:r>
              <a:rPr lang="en-US" b="1" dirty="0">
                <a:latin typeface="Cambria" panose="02040503050406030204" pitchFamily="18" charset="0"/>
                <a:ea typeface="Cambria" panose="02040503050406030204" pitchFamily="18" charset="0"/>
              </a:rPr>
              <a:t>Fry Surveys</a:t>
            </a:r>
          </a:p>
        </p:txBody>
      </p:sp>
      <p:graphicFrame>
        <p:nvGraphicFramePr>
          <p:cNvPr id="3" name="Chart 2">
            <a:extLst>
              <a:ext uri="{FF2B5EF4-FFF2-40B4-BE49-F238E27FC236}">
                <a16:creationId xmlns:a16="http://schemas.microsoft.com/office/drawing/2014/main" id="{00000000-0008-0000-0D00-000002000000}"/>
              </a:ext>
            </a:extLst>
          </p:cNvPr>
          <p:cNvGraphicFramePr>
            <a:graphicFrameLocks noGrp="1"/>
          </p:cNvGraphicFramePr>
          <p:nvPr>
            <p:extLst>
              <p:ext uri="{D42A27DB-BD31-4B8C-83A1-F6EECF244321}">
                <p14:modId xmlns:p14="http://schemas.microsoft.com/office/powerpoint/2010/main" val="3606086265"/>
              </p:ext>
            </p:extLst>
          </p:nvPr>
        </p:nvGraphicFramePr>
        <p:xfrm>
          <a:off x="0" y="1390389"/>
          <a:ext cx="12192000" cy="54676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226880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alpha val="50000"/>
            </a:schemeClr>
          </a:solidFill>
        </p:spPr>
        <p:txBody>
          <a:bodyPr/>
          <a:lstStyle/>
          <a:p>
            <a:pPr algn="ctr"/>
            <a:r>
              <a:rPr lang="en-US" b="1" dirty="0">
                <a:latin typeface="Cambria" panose="02040503050406030204" pitchFamily="18" charset="0"/>
                <a:ea typeface="Cambria" panose="02040503050406030204" pitchFamily="18" charset="0"/>
              </a:rPr>
              <a:t>Fry Surveys</a:t>
            </a:r>
          </a:p>
        </p:txBody>
      </p:sp>
      <p:graphicFrame>
        <p:nvGraphicFramePr>
          <p:cNvPr id="3" name="Chart 2">
            <a:extLst>
              <a:ext uri="{FF2B5EF4-FFF2-40B4-BE49-F238E27FC236}">
                <a16:creationId xmlns:a16="http://schemas.microsoft.com/office/drawing/2014/main" id="{00000000-0008-0000-0F00-000002000000}"/>
              </a:ext>
            </a:extLst>
          </p:cNvPr>
          <p:cNvGraphicFramePr>
            <a:graphicFrameLocks noGrp="1"/>
          </p:cNvGraphicFramePr>
          <p:nvPr/>
        </p:nvGraphicFramePr>
        <p:xfrm>
          <a:off x="1766844" y="288324"/>
          <a:ext cx="8658311" cy="62813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99702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jkozfkay\Pictures\Fishing\IMGP1838.JPG"/>
          <p:cNvPicPr>
            <a:picLocks noChangeAspect="1" noChangeArrowheads="1"/>
          </p:cNvPicPr>
          <p:nvPr/>
        </p:nvPicPr>
        <p:blipFill rotWithShape="1">
          <a:blip r:embed="rId3">
            <a:extLst>
              <a:ext uri="{28A0092B-C50C-407E-A947-70E740481C1C}">
                <a14:useLocalDpi xmlns:a14="http://schemas.microsoft.com/office/drawing/2010/main" val="0"/>
              </a:ext>
            </a:extLst>
          </a:blip>
          <a:srcRect l="8641" t="61983" r="9299"/>
          <a:stretch/>
        </p:blipFill>
        <p:spPr bwMode="auto">
          <a:xfrm>
            <a:off x="5528237" y="2522258"/>
            <a:ext cx="6663763" cy="16246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0" y="365125"/>
            <a:ext cx="10515600" cy="1325563"/>
          </a:xfrm>
        </p:spPr>
        <p:txBody>
          <a:bodyPr>
            <a:noAutofit/>
          </a:bodyPr>
          <a:lstStyle/>
          <a:p>
            <a:pPr algn="l"/>
            <a:r>
              <a:rPr lang="en-US" sz="4800" b="1" dirty="0">
                <a:effectLst>
                  <a:outerShdw blurRad="38100" dist="38100" dir="2700000" algn="tl">
                    <a:srgbClr val="000000">
                      <a:alpha val="43137"/>
                    </a:srgbClr>
                  </a:outerShdw>
                </a:effectLst>
              </a:rPr>
              <a:t>Fish Community</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8488" t="23336" r="2636" b="36891"/>
          <a:stretch/>
        </p:blipFill>
        <p:spPr>
          <a:xfrm>
            <a:off x="5528238" y="2118"/>
            <a:ext cx="6663763" cy="2520140"/>
          </a:xfrm>
          <a:prstGeom prst="rect">
            <a:avLst/>
          </a:prstGeom>
        </p:spPr>
      </p:pic>
      <p:pic>
        <p:nvPicPr>
          <p:cNvPr id="1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26" t="18450" b="4571"/>
          <a:stretch/>
        </p:blipFill>
        <p:spPr bwMode="auto">
          <a:xfrm>
            <a:off x="1" y="2522258"/>
            <a:ext cx="5528238" cy="1788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C:\Users\jkozfkay\AppData\Local\Microsoft\Windows\Temporary Internet Files\Content.Outlook\3J4NUZYU\IMGP078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379" t="29057" r="2918" b="20086"/>
          <a:stretch/>
        </p:blipFill>
        <p:spPr bwMode="auto">
          <a:xfrm>
            <a:off x="6096000" y="4120249"/>
            <a:ext cx="6098245" cy="27461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t="19504" r="10106" b="26968"/>
          <a:stretch/>
        </p:blipFill>
        <p:spPr>
          <a:xfrm>
            <a:off x="0" y="4135588"/>
            <a:ext cx="6096000" cy="2722412"/>
          </a:xfrm>
          <a:prstGeom prst="rect">
            <a:avLst/>
          </a:prstGeom>
        </p:spPr>
      </p:pic>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l="20228" t="24721" r="16960" b="36219"/>
          <a:stretch/>
        </p:blipFill>
        <p:spPr>
          <a:xfrm>
            <a:off x="0" y="1059"/>
            <a:ext cx="5588000" cy="2522258"/>
          </a:xfrm>
          <a:prstGeom prst="rect">
            <a:avLst/>
          </a:prstGeom>
        </p:spPr>
      </p:pic>
    </p:spTree>
    <p:extLst>
      <p:ext uri="{BB962C8B-B14F-4D97-AF65-F5344CB8AC3E}">
        <p14:creationId xmlns:p14="http://schemas.microsoft.com/office/powerpoint/2010/main" val="1133227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alpha val="50000"/>
            </a:schemeClr>
          </a:solidFill>
        </p:spPr>
        <p:txBody>
          <a:bodyPr/>
          <a:lstStyle/>
          <a:p>
            <a:pPr algn="ctr"/>
            <a:r>
              <a:rPr lang="en-US" b="1" dirty="0">
                <a:latin typeface="Cambria" panose="02040503050406030204" pitchFamily="18" charset="0"/>
                <a:ea typeface="Cambria" panose="02040503050406030204" pitchFamily="18" charset="0"/>
              </a:rPr>
              <a:t>Fry Surveys</a:t>
            </a:r>
          </a:p>
        </p:txBody>
      </p:sp>
      <p:graphicFrame>
        <p:nvGraphicFramePr>
          <p:cNvPr id="3" name="Chart 2">
            <a:extLst>
              <a:ext uri="{FF2B5EF4-FFF2-40B4-BE49-F238E27FC236}">
                <a16:creationId xmlns:a16="http://schemas.microsoft.com/office/drawing/2014/main" id="{00000000-0008-0000-1000-000002000000}"/>
              </a:ext>
            </a:extLst>
          </p:cNvPr>
          <p:cNvGraphicFramePr>
            <a:graphicFrameLocks noGrp="1"/>
          </p:cNvGraphicFramePr>
          <p:nvPr/>
        </p:nvGraphicFramePr>
        <p:xfrm>
          <a:off x="1767416" y="285750"/>
          <a:ext cx="8657167" cy="6286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12218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19928D-5D65-A00D-EA85-4CD6DB54C279}"/>
              </a:ext>
            </a:extLst>
          </p:cNvPr>
          <p:cNvPicPr>
            <a:picLocks noChangeAspect="1"/>
          </p:cNvPicPr>
          <p:nvPr/>
        </p:nvPicPr>
        <p:blipFill>
          <a:blip r:embed="rId3" cstate="print"/>
          <a:srcRect/>
          <a:stretch>
            <a:fillRect/>
          </a:stretch>
        </p:blipFill>
        <p:spPr bwMode="auto">
          <a:xfrm>
            <a:off x="6241641" y="850183"/>
            <a:ext cx="5372100" cy="5924550"/>
          </a:xfrm>
          <a:prstGeom prst="rect">
            <a:avLst/>
          </a:prstGeom>
          <a:noFill/>
          <a:ln w="9525">
            <a:noFill/>
            <a:miter lim="800000"/>
            <a:headEnd/>
            <a:tailEnd/>
          </a:ln>
        </p:spPr>
      </p:pic>
      <p:pic>
        <p:nvPicPr>
          <p:cNvPr id="4" name="Picture 3">
            <a:extLst>
              <a:ext uri="{FF2B5EF4-FFF2-40B4-BE49-F238E27FC236}">
                <a16:creationId xmlns:a16="http://schemas.microsoft.com/office/drawing/2014/main" id="{049C92C5-3248-D2EC-A6AA-E7BEBF0C67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994" y="1248656"/>
            <a:ext cx="3607449" cy="5526077"/>
          </a:xfrm>
          <a:prstGeom prst="rect">
            <a:avLst/>
          </a:prstGeom>
        </p:spPr>
      </p:pic>
      <p:sp>
        <p:nvSpPr>
          <p:cNvPr id="2" name="Title 1"/>
          <p:cNvSpPr>
            <a:spLocks noGrp="1"/>
          </p:cNvSpPr>
          <p:nvPr>
            <p:ph type="title"/>
          </p:nvPr>
        </p:nvSpPr>
        <p:spPr>
          <a:solidFill>
            <a:schemeClr val="bg2">
              <a:alpha val="50000"/>
            </a:schemeClr>
          </a:solidFill>
        </p:spPr>
        <p:txBody>
          <a:bodyPr/>
          <a:lstStyle/>
          <a:p>
            <a:pPr algn="ctr"/>
            <a:r>
              <a:rPr lang="en-US" b="1" dirty="0">
                <a:latin typeface="Cambria" panose="02040503050406030204" pitchFamily="18" charset="0"/>
                <a:ea typeface="Cambria" panose="02040503050406030204" pitchFamily="18" charset="0"/>
              </a:rPr>
              <a:t>Tributary Surveys</a:t>
            </a:r>
          </a:p>
        </p:txBody>
      </p:sp>
    </p:spTree>
    <p:extLst>
      <p:ext uri="{BB962C8B-B14F-4D97-AF65-F5344CB8AC3E}">
        <p14:creationId xmlns:p14="http://schemas.microsoft.com/office/powerpoint/2010/main" val="12673001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alpha val="50000"/>
            </a:schemeClr>
          </a:solidFill>
        </p:spPr>
        <p:txBody>
          <a:bodyPr/>
          <a:lstStyle/>
          <a:p>
            <a:pPr algn="ctr"/>
            <a:r>
              <a:rPr lang="en-US" b="1" dirty="0">
                <a:latin typeface="Cambria" panose="02040503050406030204" pitchFamily="18" charset="0"/>
                <a:ea typeface="Cambria" panose="02040503050406030204" pitchFamily="18" charset="0"/>
              </a:rPr>
              <a:t>Tributary Surveys – 2010 - 2011</a:t>
            </a:r>
          </a:p>
        </p:txBody>
      </p:sp>
      <p:graphicFrame>
        <p:nvGraphicFramePr>
          <p:cNvPr id="5" name="Table 4">
            <a:extLst>
              <a:ext uri="{FF2B5EF4-FFF2-40B4-BE49-F238E27FC236}">
                <a16:creationId xmlns:a16="http://schemas.microsoft.com/office/drawing/2014/main" id="{F709724D-4284-FAB0-0B47-DC3E8F9FBAEC}"/>
              </a:ext>
            </a:extLst>
          </p:cNvPr>
          <p:cNvGraphicFramePr>
            <a:graphicFrameLocks noGrp="1"/>
          </p:cNvGraphicFramePr>
          <p:nvPr>
            <p:extLst>
              <p:ext uri="{D42A27DB-BD31-4B8C-83A1-F6EECF244321}">
                <p14:modId xmlns:p14="http://schemas.microsoft.com/office/powerpoint/2010/main" val="3284952852"/>
              </p:ext>
            </p:extLst>
          </p:nvPr>
        </p:nvGraphicFramePr>
        <p:xfrm>
          <a:off x="838200" y="4240665"/>
          <a:ext cx="10515601" cy="2376319"/>
        </p:xfrm>
        <a:graphic>
          <a:graphicData uri="http://schemas.openxmlformats.org/drawingml/2006/table">
            <a:tbl>
              <a:tblPr firstRow="1" firstCol="1" bandRow="1">
                <a:tableStyleId>{5C22544A-7EE6-4342-B048-85BDC9FD1C3A}</a:tableStyleId>
              </a:tblPr>
              <a:tblGrid>
                <a:gridCol w="1638108">
                  <a:extLst>
                    <a:ext uri="{9D8B030D-6E8A-4147-A177-3AD203B41FA5}">
                      <a16:colId xmlns:a16="http://schemas.microsoft.com/office/drawing/2014/main" val="1093190060"/>
                    </a:ext>
                  </a:extLst>
                </a:gridCol>
                <a:gridCol w="722177">
                  <a:extLst>
                    <a:ext uri="{9D8B030D-6E8A-4147-A177-3AD203B41FA5}">
                      <a16:colId xmlns:a16="http://schemas.microsoft.com/office/drawing/2014/main" val="201865861"/>
                    </a:ext>
                  </a:extLst>
                </a:gridCol>
                <a:gridCol w="951160">
                  <a:extLst>
                    <a:ext uri="{9D8B030D-6E8A-4147-A177-3AD203B41FA5}">
                      <a16:colId xmlns:a16="http://schemas.microsoft.com/office/drawing/2014/main" val="1829236087"/>
                    </a:ext>
                  </a:extLst>
                </a:gridCol>
                <a:gridCol w="951160">
                  <a:extLst>
                    <a:ext uri="{9D8B030D-6E8A-4147-A177-3AD203B41FA5}">
                      <a16:colId xmlns:a16="http://schemas.microsoft.com/office/drawing/2014/main" val="2963124332"/>
                    </a:ext>
                  </a:extLst>
                </a:gridCol>
                <a:gridCol w="1028662">
                  <a:extLst>
                    <a:ext uri="{9D8B030D-6E8A-4147-A177-3AD203B41FA5}">
                      <a16:colId xmlns:a16="http://schemas.microsoft.com/office/drawing/2014/main" val="32942013"/>
                    </a:ext>
                  </a:extLst>
                </a:gridCol>
                <a:gridCol w="873658">
                  <a:extLst>
                    <a:ext uri="{9D8B030D-6E8A-4147-A177-3AD203B41FA5}">
                      <a16:colId xmlns:a16="http://schemas.microsoft.com/office/drawing/2014/main" val="1206543829"/>
                    </a:ext>
                  </a:extLst>
                </a:gridCol>
                <a:gridCol w="264211">
                  <a:extLst>
                    <a:ext uri="{9D8B030D-6E8A-4147-A177-3AD203B41FA5}">
                      <a16:colId xmlns:a16="http://schemas.microsoft.com/office/drawing/2014/main" val="3338204887"/>
                    </a:ext>
                  </a:extLst>
                </a:gridCol>
                <a:gridCol w="1028662">
                  <a:extLst>
                    <a:ext uri="{9D8B030D-6E8A-4147-A177-3AD203B41FA5}">
                      <a16:colId xmlns:a16="http://schemas.microsoft.com/office/drawing/2014/main" val="808522537"/>
                    </a:ext>
                  </a:extLst>
                </a:gridCol>
                <a:gridCol w="873658">
                  <a:extLst>
                    <a:ext uri="{9D8B030D-6E8A-4147-A177-3AD203B41FA5}">
                      <a16:colId xmlns:a16="http://schemas.microsoft.com/office/drawing/2014/main" val="2137505429"/>
                    </a:ext>
                  </a:extLst>
                </a:gridCol>
                <a:gridCol w="281825">
                  <a:extLst>
                    <a:ext uri="{9D8B030D-6E8A-4147-A177-3AD203B41FA5}">
                      <a16:colId xmlns:a16="http://schemas.microsoft.com/office/drawing/2014/main" val="3761713231"/>
                    </a:ext>
                  </a:extLst>
                </a:gridCol>
                <a:gridCol w="864851">
                  <a:extLst>
                    <a:ext uri="{9D8B030D-6E8A-4147-A177-3AD203B41FA5}">
                      <a16:colId xmlns:a16="http://schemas.microsoft.com/office/drawing/2014/main" val="2492948161"/>
                    </a:ext>
                  </a:extLst>
                </a:gridCol>
                <a:gridCol w="1037469">
                  <a:extLst>
                    <a:ext uri="{9D8B030D-6E8A-4147-A177-3AD203B41FA5}">
                      <a16:colId xmlns:a16="http://schemas.microsoft.com/office/drawing/2014/main" val="41577202"/>
                    </a:ext>
                  </a:extLst>
                </a:gridCol>
              </a:tblGrid>
              <a:tr h="197007">
                <a:tc>
                  <a:txBody>
                    <a:bodyPr/>
                    <a:lstStyle/>
                    <a:p>
                      <a:pPr marL="0" marR="0" algn="l">
                        <a:lnSpc>
                          <a:spcPct val="115000"/>
                        </a:lnSpc>
                        <a:spcBef>
                          <a:spcPts val="0"/>
                        </a:spcBef>
                        <a:spcAft>
                          <a:spcPts val="0"/>
                        </a:spcAft>
                      </a:pPr>
                      <a:r>
                        <a:rPr lang="en-US" sz="1100">
                          <a:effectLst/>
                        </a:rPr>
                        <a:t>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15000"/>
                        </a:lnSpc>
                        <a:spcBef>
                          <a:spcPts val="0"/>
                        </a:spcBef>
                        <a:spcAft>
                          <a:spcPts val="0"/>
                        </a:spcAft>
                      </a:pPr>
                      <a:r>
                        <a:rPr lang="en-US" sz="1100">
                          <a:effectLst/>
                        </a:rPr>
                        <a:t>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15000"/>
                        </a:lnSpc>
                        <a:spcBef>
                          <a:spcPts val="0"/>
                        </a:spcBef>
                        <a:spcAft>
                          <a:spcPts val="0"/>
                        </a:spcAft>
                      </a:pPr>
                      <a:r>
                        <a:rPr lang="en-US" sz="1100">
                          <a:effectLst/>
                        </a:rPr>
                        <a:t>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15000"/>
                        </a:lnSpc>
                        <a:spcBef>
                          <a:spcPts val="0"/>
                        </a:spcBef>
                        <a:spcAft>
                          <a:spcPts val="0"/>
                        </a:spcAft>
                      </a:pPr>
                      <a:r>
                        <a:rPr lang="en-US" sz="1100">
                          <a:effectLst/>
                        </a:rPr>
                        <a:t>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marL="0" marR="0" algn="ctr">
                        <a:lnSpc>
                          <a:spcPct val="115000"/>
                        </a:lnSpc>
                        <a:spcBef>
                          <a:spcPts val="0"/>
                        </a:spcBef>
                        <a:spcAft>
                          <a:spcPts val="0"/>
                        </a:spcAft>
                      </a:pPr>
                      <a:r>
                        <a:rPr lang="en-US" sz="1100">
                          <a:effectLst/>
                        </a:rPr>
                        <a:t>&lt; 100 mm</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gn="l">
                        <a:lnSpc>
                          <a:spcPct val="115000"/>
                        </a:lnSpc>
                        <a:spcBef>
                          <a:spcPts val="0"/>
                        </a:spcBef>
                        <a:spcAft>
                          <a:spcPts val="0"/>
                        </a:spcAft>
                      </a:pPr>
                      <a:r>
                        <a:rPr lang="en-US" sz="1100">
                          <a:effectLst/>
                        </a:rPr>
                        <a:t>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marL="0" marR="0" algn="ctr">
                        <a:lnSpc>
                          <a:spcPct val="115000"/>
                        </a:lnSpc>
                        <a:spcBef>
                          <a:spcPts val="0"/>
                        </a:spcBef>
                        <a:spcAft>
                          <a:spcPts val="0"/>
                        </a:spcAft>
                      </a:pPr>
                      <a:r>
                        <a:rPr lang="en-US" sz="1100" u="sng">
                          <a:effectLst/>
                        </a:rPr>
                        <a:t>&gt;</a:t>
                      </a:r>
                      <a:r>
                        <a:rPr lang="en-US" sz="1100">
                          <a:effectLst/>
                        </a:rPr>
                        <a:t> 100 mm</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gn="l">
                        <a:lnSpc>
                          <a:spcPct val="115000"/>
                        </a:lnSpc>
                        <a:spcBef>
                          <a:spcPts val="0"/>
                        </a:spcBef>
                        <a:spcAft>
                          <a:spcPts val="0"/>
                        </a:spcAft>
                      </a:pPr>
                      <a:r>
                        <a:rPr lang="en-US" sz="1100">
                          <a:effectLst/>
                        </a:rPr>
                        <a:t>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marL="0" marR="0" algn="ctr">
                        <a:lnSpc>
                          <a:spcPct val="115000"/>
                        </a:lnSpc>
                        <a:spcBef>
                          <a:spcPts val="0"/>
                        </a:spcBef>
                        <a:spcAft>
                          <a:spcPts val="0"/>
                        </a:spcAft>
                      </a:pPr>
                      <a:r>
                        <a:rPr lang="en-US" sz="1100">
                          <a:effectLst/>
                        </a:rPr>
                        <a:t>Total</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extLst>
                  <a:ext uri="{0D108BD9-81ED-4DB2-BD59-A6C34878D82A}">
                    <a16:rowId xmlns:a16="http://schemas.microsoft.com/office/drawing/2014/main" val="836469112"/>
                  </a:ext>
                </a:extLst>
              </a:tr>
              <a:tr h="406249">
                <a:tc>
                  <a:txBody>
                    <a:bodyPr/>
                    <a:lstStyle/>
                    <a:p>
                      <a:pPr marL="0" marR="0" algn="ctr">
                        <a:lnSpc>
                          <a:spcPct val="115000"/>
                        </a:lnSpc>
                        <a:spcBef>
                          <a:spcPts val="0"/>
                        </a:spcBef>
                        <a:spcAft>
                          <a:spcPts val="0"/>
                        </a:spcAft>
                      </a:pPr>
                      <a:r>
                        <a:rPr lang="en-US" sz="1100">
                          <a:effectLst/>
                        </a:rPr>
                        <a:t>Stream</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Site</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Temp (°C)</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Passes</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Estimate</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95% CI</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Estimate</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95% CI</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Estimate</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fish/100m</a:t>
                      </a:r>
                      <a:r>
                        <a:rPr lang="en-US" sz="1100" baseline="30000">
                          <a:effectLst/>
                        </a:rPr>
                        <a:t>2</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467839423"/>
                  </a:ext>
                </a:extLst>
              </a:tr>
              <a:tr h="197007">
                <a:tc>
                  <a:txBody>
                    <a:bodyPr/>
                    <a:lstStyle/>
                    <a:p>
                      <a:pPr marL="0" marR="0" algn="ctr">
                        <a:lnSpc>
                          <a:spcPct val="115000"/>
                        </a:lnSpc>
                        <a:spcBef>
                          <a:spcPts val="0"/>
                        </a:spcBef>
                        <a:spcAft>
                          <a:spcPts val="0"/>
                        </a:spcAft>
                      </a:pPr>
                      <a:r>
                        <a:rPr lang="en-US" sz="1100">
                          <a:effectLst/>
                        </a:rPr>
                        <a:t>Bock Creek</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13.3</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2</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71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58-84</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71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54.4</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12988782"/>
                  </a:ext>
                </a:extLst>
              </a:tr>
              <a:tr h="197007">
                <a:tc>
                  <a:txBody>
                    <a:bodyPr/>
                    <a:lstStyle/>
                    <a:p>
                      <a:pPr marL="0" marR="0" algn="ctr">
                        <a:lnSpc>
                          <a:spcPct val="115000"/>
                        </a:lnSpc>
                        <a:spcBef>
                          <a:spcPts val="0"/>
                        </a:spcBef>
                        <a:spcAft>
                          <a:spcPts val="0"/>
                        </a:spcAft>
                      </a:pPr>
                      <a:r>
                        <a:rPr lang="en-US" sz="1100">
                          <a:effectLst/>
                        </a:rPr>
                        <a:t>Bock Creek</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2</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13.4</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2</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88</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53-123</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4</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4-4</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88</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91.8</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45150082"/>
                  </a:ext>
                </a:extLst>
              </a:tr>
              <a:tr h="197007">
                <a:tc>
                  <a:txBody>
                    <a:bodyPr/>
                    <a:lstStyle/>
                    <a:p>
                      <a:pPr marL="0" marR="0" algn="ctr">
                        <a:lnSpc>
                          <a:spcPct val="115000"/>
                        </a:lnSpc>
                        <a:spcBef>
                          <a:spcPts val="0"/>
                        </a:spcBef>
                        <a:spcAft>
                          <a:spcPts val="0"/>
                        </a:spcAft>
                      </a:pPr>
                      <a:r>
                        <a:rPr lang="en-US" sz="1100">
                          <a:effectLst/>
                        </a:rPr>
                        <a:t>Cayuse Creek</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15.6</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2</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19</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18-20</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19</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43.3</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733782606"/>
                  </a:ext>
                </a:extLst>
              </a:tr>
              <a:tr h="197007">
                <a:tc>
                  <a:txBody>
                    <a:bodyPr/>
                    <a:lstStyle/>
                    <a:p>
                      <a:pPr marL="0" marR="0" algn="ctr">
                        <a:lnSpc>
                          <a:spcPct val="115000"/>
                        </a:lnSpc>
                        <a:spcBef>
                          <a:spcPts val="0"/>
                        </a:spcBef>
                        <a:spcAft>
                          <a:spcPts val="0"/>
                        </a:spcAft>
                      </a:pPr>
                      <a:r>
                        <a:rPr lang="en-US" sz="1100">
                          <a:effectLst/>
                        </a:rPr>
                        <a:t>Cayuse Creek</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2</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15.6</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2</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25</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23-27</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25</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70.7</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51310869"/>
                  </a:ext>
                </a:extLst>
              </a:tr>
              <a:tr h="197007">
                <a:tc>
                  <a:txBody>
                    <a:bodyPr/>
                    <a:lstStyle/>
                    <a:p>
                      <a:pPr marL="0" marR="0" algn="ctr">
                        <a:lnSpc>
                          <a:spcPct val="115000"/>
                        </a:lnSpc>
                        <a:spcBef>
                          <a:spcPts val="0"/>
                        </a:spcBef>
                        <a:spcAft>
                          <a:spcPts val="0"/>
                        </a:spcAft>
                      </a:pPr>
                      <a:r>
                        <a:rPr lang="en-US" sz="1100">
                          <a:effectLst/>
                        </a:rPr>
                        <a:t>Cow Creek</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15.7</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extLst>
                  <a:ext uri="{0D108BD9-81ED-4DB2-BD59-A6C34878D82A}">
                    <a16:rowId xmlns:a16="http://schemas.microsoft.com/office/drawing/2014/main" val="3247266718"/>
                  </a:ext>
                </a:extLst>
              </a:tr>
              <a:tr h="197007">
                <a:tc>
                  <a:txBody>
                    <a:bodyPr/>
                    <a:lstStyle/>
                    <a:p>
                      <a:pPr marL="0" marR="0" algn="ctr">
                        <a:lnSpc>
                          <a:spcPct val="115000"/>
                        </a:lnSpc>
                        <a:spcBef>
                          <a:spcPts val="0"/>
                        </a:spcBef>
                        <a:spcAft>
                          <a:spcPts val="0"/>
                        </a:spcAft>
                      </a:pPr>
                      <a:r>
                        <a:rPr lang="en-US" sz="1100">
                          <a:effectLst/>
                        </a:rPr>
                        <a:t>Cow Creek</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2</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extLst>
                  <a:ext uri="{0D108BD9-81ED-4DB2-BD59-A6C34878D82A}">
                    <a16:rowId xmlns:a16="http://schemas.microsoft.com/office/drawing/2014/main" val="1472327140"/>
                  </a:ext>
                </a:extLst>
              </a:tr>
              <a:tr h="197007">
                <a:tc>
                  <a:txBody>
                    <a:bodyPr/>
                    <a:lstStyle/>
                    <a:p>
                      <a:pPr marL="0" marR="0" algn="ctr">
                        <a:lnSpc>
                          <a:spcPct val="115000"/>
                        </a:lnSpc>
                        <a:spcBef>
                          <a:spcPts val="0"/>
                        </a:spcBef>
                        <a:spcAft>
                          <a:spcPts val="0"/>
                        </a:spcAft>
                      </a:pPr>
                      <a:r>
                        <a:rPr lang="en-US" sz="1100">
                          <a:effectLst/>
                        </a:rPr>
                        <a:t>Cow Creek</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3</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extLst>
                  <a:ext uri="{0D108BD9-81ED-4DB2-BD59-A6C34878D82A}">
                    <a16:rowId xmlns:a16="http://schemas.microsoft.com/office/drawing/2014/main" val="1648109318"/>
                  </a:ext>
                </a:extLst>
              </a:tr>
              <a:tr h="197007">
                <a:tc>
                  <a:txBody>
                    <a:bodyPr/>
                    <a:lstStyle/>
                    <a:p>
                      <a:pPr marL="0" marR="0" algn="ctr">
                        <a:lnSpc>
                          <a:spcPct val="115000"/>
                        </a:lnSpc>
                        <a:spcBef>
                          <a:spcPts val="0"/>
                        </a:spcBef>
                        <a:spcAft>
                          <a:spcPts val="0"/>
                        </a:spcAft>
                      </a:pPr>
                      <a:r>
                        <a:rPr lang="en-US" sz="1100">
                          <a:effectLst/>
                        </a:rPr>
                        <a:t>Mennecke Creek</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16.2</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2</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80</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74-86</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81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128.6</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622882793"/>
                  </a:ext>
                </a:extLst>
              </a:tr>
              <a:tr h="197007">
                <a:tc>
                  <a:txBody>
                    <a:bodyPr/>
                    <a:lstStyle/>
                    <a:p>
                      <a:pPr marL="0" marR="0" algn="ctr">
                        <a:lnSpc>
                          <a:spcPct val="115000"/>
                        </a:lnSpc>
                        <a:spcBef>
                          <a:spcPts val="0"/>
                        </a:spcBef>
                        <a:spcAft>
                          <a:spcPts val="0"/>
                        </a:spcAft>
                      </a:pPr>
                      <a:r>
                        <a:rPr lang="en-US" sz="1100">
                          <a:effectLst/>
                        </a:rPr>
                        <a:t>Mennecke Creek</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2</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13.7</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2</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22</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18-26</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23</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44.9</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727022228"/>
                  </a:ext>
                </a:extLst>
              </a:tr>
            </a:tbl>
          </a:graphicData>
        </a:graphic>
      </p:graphicFrame>
      <p:graphicFrame>
        <p:nvGraphicFramePr>
          <p:cNvPr id="6" name="Table 5">
            <a:extLst>
              <a:ext uri="{FF2B5EF4-FFF2-40B4-BE49-F238E27FC236}">
                <a16:creationId xmlns:a16="http://schemas.microsoft.com/office/drawing/2014/main" id="{2AB66C90-F2B2-B73F-6451-CE96AAB000F7}"/>
              </a:ext>
            </a:extLst>
          </p:cNvPr>
          <p:cNvGraphicFramePr>
            <a:graphicFrameLocks noGrp="1"/>
          </p:cNvGraphicFramePr>
          <p:nvPr>
            <p:extLst>
              <p:ext uri="{D42A27DB-BD31-4B8C-83A1-F6EECF244321}">
                <p14:modId xmlns:p14="http://schemas.microsoft.com/office/powerpoint/2010/main" val="1024764009"/>
              </p:ext>
            </p:extLst>
          </p:nvPr>
        </p:nvGraphicFramePr>
        <p:xfrm>
          <a:off x="838200" y="1763066"/>
          <a:ext cx="10515599" cy="2376317"/>
        </p:xfrm>
        <a:graphic>
          <a:graphicData uri="http://schemas.openxmlformats.org/drawingml/2006/table">
            <a:tbl>
              <a:tblPr firstRow="1" firstCol="1" bandRow="1">
                <a:tableStyleId>{5C22544A-7EE6-4342-B048-85BDC9FD1C3A}</a:tableStyleId>
              </a:tblPr>
              <a:tblGrid>
                <a:gridCol w="1586252">
                  <a:extLst>
                    <a:ext uri="{9D8B030D-6E8A-4147-A177-3AD203B41FA5}">
                      <a16:colId xmlns:a16="http://schemas.microsoft.com/office/drawing/2014/main" val="3119564199"/>
                    </a:ext>
                  </a:extLst>
                </a:gridCol>
                <a:gridCol w="730745">
                  <a:extLst>
                    <a:ext uri="{9D8B030D-6E8A-4147-A177-3AD203B41FA5}">
                      <a16:colId xmlns:a16="http://schemas.microsoft.com/office/drawing/2014/main" val="3741057128"/>
                    </a:ext>
                  </a:extLst>
                </a:gridCol>
                <a:gridCol w="962445">
                  <a:extLst>
                    <a:ext uri="{9D8B030D-6E8A-4147-A177-3AD203B41FA5}">
                      <a16:colId xmlns:a16="http://schemas.microsoft.com/office/drawing/2014/main" val="2982276916"/>
                    </a:ext>
                  </a:extLst>
                </a:gridCol>
                <a:gridCol w="802037">
                  <a:extLst>
                    <a:ext uri="{9D8B030D-6E8A-4147-A177-3AD203B41FA5}">
                      <a16:colId xmlns:a16="http://schemas.microsoft.com/office/drawing/2014/main" val="1466472783"/>
                    </a:ext>
                  </a:extLst>
                </a:gridCol>
                <a:gridCol w="1040866">
                  <a:extLst>
                    <a:ext uri="{9D8B030D-6E8A-4147-A177-3AD203B41FA5}">
                      <a16:colId xmlns:a16="http://schemas.microsoft.com/office/drawing/2014/main" val="4002654851"/>
                    </a:ext>
                  </a:extLst>
                </a:gridCol>
                <a:gridCol w="884023">
                  <a:extLst>
                    <a:ext uri="{9D8B030D-6E8A-4147-A177-3AD203B41FA5}">
                      <a16:colId xmlns:a16="http://schemas.microsoft.com/office/drawing/2014/main" val="265835612"/>
                    </a:ext>
                  </a:extLst>
                </a:gridCol>
                <a:gridCol w="285169">
                  <a:extLst>
                    <a:ext uri="{9D8B030D-6E8A-4147-A177-3AD203B41FA5}">
                      <a16:colId xmlns:a16="http://schemas.microsoft.com/office/drawing/2014/main" val="1492877278"/>
                    </a:ext>
                  </a:extLst>
                </a:gridCol>
                <a:gridCol w="1040866">
                  <a:extLst>
                    <a:ext uri="{9D8B030D-6E8A-4147-A177-3AD203B41FA5}">
                      <a16:colId xmlns:a16="http://schemas.microsoft.com/office/drawing/2014/main" val="4220569805"/>
                    </a:ext>
                  </a:extLst>
                </a:gridCol>
                <a:gridCol w="884023">
                  <a:extLst>
                    <a:ext uri="{9D8B030D-6E8A-4147-A177-3AD203B41FA5}">
                      <a16:colId xmlns:a16="http://schemas.microsoft.com/office/drawing/2014/main" val="2079568054"/>
                    </a:ext>
                  </a:extLst>
                </a:gridCol>
                <a:gridCol w="302992">
                  <a:extLst>
                    <a:ext uri="{9D8B030D-6E8A-4147-A177-3AD203B41FA5}">
                      <a16:colId xmlns:a16="http://schemas.microsoft.com/office/drawing/2014/main" val="4206160271"/>
                    </a:ext>
                  </a:extLst>
                </a:gridCol>
                <a:gridCol w="908084">
                  <a:extLst>
                    <a:ext uri="{9D8B030D-6E8A-4147-A177-3AD203B41FA5}">
                      <a16:colId xmlns:a16="http://schemas.microsoft.com/office/drawing/2014/main" val="2260850289"/>
                    </a:ext>
                  </a:extLst>
                </a:gridCol>
                <a:gridCol w="1088097">
                  <a:extLst>
                    <a:ext uri="{9D8B030D-6E8A-4147-A177-3AD203B41FA5}">
                      <a16:colId xmlns:a16="http://schemas.microsoft.com/office/drawing/2014/main" val="4024660061"/>
                    </a:ext>
                  </a:extLst>
                </a:gridCol>
              </a:tblGrid>
              <a:tr h="214816">
                <a:tc>
                  <a:txBody>
                    <a:bodyPr/>
                    <a:lstStyle/>
                    <a:p>
                      <a:pPr marL="0" marR="0" algn="l">
                        <a:lnSpc>
                          <a:spcPct val="115000"/>
                        </a:lnSpc>
                        <a:spcBef>
                          <a:spcPts val="0"/>
                        </a:spcBef>
                        <a:spcAft>
                          <a:spcPts val="0"/>
                        </a:spcAft>
                      </a:pPr>
                      <a:r>
                        <a:rPr lang="en-US" sz="1100">
                          <a:effectLst/>
                        </a:rPr>
                        <a:t>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15000"/>
                        </a:lnSpc>
                        <a:spcBef>
                          <a:spcPts val="0"/>
                        </a:spcBef>
                        <a:spcAft>
                          <a:spcPts val="0"/>
                        </a:spcAft>
                      </a:pPr>
                      <a:r>
                        <a:rPr lang="en-US" sz="1100">
                          <a:effectLst/>
                        </a:rPr>
                        <a:t>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15000"/>
                        </a:lnSpc>
                        <a:spcBef>
                          <a:spcPts val="0"/>
                        </a:spcBef>
                        <a:spcAft>
                          <a:spcPts val="0"/>
                        </a:spcAft>
                      </a:pPr>
                      <a:r>
                        <a:rPr lang="en-US" sz="1100">
                          <a:effectLst/>
                        </a:rPr>
                        <a:t>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a:lnSpc>
                          <a:spcPct val="115000"/>
                        </a:lnSpc>
                        <a:spcBef>
                          <a:spcPts val="0"/>
                        </a:spcBef>
                        <a:spcAft>
                          <a:spcPts val="0"/>
                        </a:spcAft>
                      </a:pPr>
                      <a:r>
                        <a:rPr lang="en-US" sz="1100">
                          <a:effectLst/>
                        </a:rPr>
                        <a:t>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marL="0" marR="0" algn="ctr">
                        <a:lnSpc>
                          <a:spcPct val="115000"/>
                        </a:lnSpc>
                        <a:spcBef>
                          <a:spcPts val="0"/>
                        </a:spcBef>
                        <a:spcAft>
                          <a:spcPts val="0"/>
                        </a:spcAft>
                      </a:pPr>
                      <a:r>
                        <a:rPr lang="en-US" sz="1100">
                          <a:effectLst/>
                        </a:rPr>
                        <a:t>&lt; 100 mm</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gn="l">
                        <a:lnSpc>
                          <a:spcPct val="115000"/>
                        </a:lnSpc>
                        <a:spcBef>
                          <a:spcPts val="0"/>
                        </a:spcBef>
                        <a:spcAft>
                          <a:spcPts val="0"/>
                        </a:spcAft>
                      </a:pPr>
                      <a:r>
                        <a:rPr lang="en-US" sz="1100">
                          <a:effectLst/>
                        </a:rPr>
                        <a:t>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marL="0" marR="0" algn="ctr">
                        <a:lnSpc>
                          <a:spcPct val="115000"/>
                        </a:lnSpc>
                        <a:spcBef>
                          <a:spcPts val="0"/>
                        </a:spcBef>
                        <a:spcAft>
                          <a:spcPts val="0"/>
                        </a:spcAft>
                      </a:pPr>
                      <a:r>
                        <a:rPr lang="en-US" sz="1100" u="sng">
                          <a:effectLst/>
                        </a:rPr>
                        <a:t>&gt;</a:t>
                      </a:r>
                      <a:r>
                        <a:rPr lang="en-US" sz="1100">
                          <a:effectLst/>
                        </a:rPr>
                        <a:t> 100 mm</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a:txBody>
                    <a:bodyPr/>
                    <a:lstStyle/>
                    <a:p>
                      <a:pPr marL="0" marR="0" algn="l">
                        <a:lnSpc>
                          <a:spcPct val="115000"/>
                        </a:lnSpc>
                        <a:spcBef>
                          <a:spcPts val="0"/>
                        </a:spcBef>
                        <a:spcAft>
                          <a:spcPts val="0"/>
                        </a:spcAft>
                      </a:pPr>
                      <a:r>
                        <a:rPr lang="en-US" sz="1100">
                          <a:effectLst/>
                        </a:rPr>
                        <a:t>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gridSpan="2">
                  <a:txBody>
                    <a:bodyPr/>
                    <a:lstStyle/>
                    <a:p>
                      <a:pPr marL="0" marR="0" algn="ctr">
                        <a:lnSpc>
                          <a:spcPct val="115000"/>
                        </a:lnSpc>
                        <a:spcBef>
                          <a:spcPts val="0"/>
                        </a:spcBef>
                        <a:spcAft>
                          <a:spcPts val="0"/>
                        </a:spcAft>
                      </a:pPr>
                      <a:r>
                        <a:rPr lang="en-US" sz="1100">
                          <a:effectLst/>
                        </a:rPr>
                        <a:t>Total</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extLst>
                  <a:ext uri="{0D108BD9-81ED-4DB2-BD59-A6C34878D82A}">
                    <a16:rowId xmlns:a16="http://schemas.microsoft.com/office/drawing/2014/main" val="2827225576"/>
                  </a:ext>
                </a:extLst>
              </a:tr>
              <a:tr h="442973">
                <a:tc>
                  <a:txBody>
                    <a:bodyPr/>
                    <a:lstStyle/>
                    <a:p>
                      <a:pPr marL="0" marR="0" algn="ctr">
                        <a:lnSpc>
                          <a:spcPct val="115000"/>
                        </a:lnSpc>
                        <a:spcBef>
                          <a:spcPts val="0"/>
                        </a:spcBef>
                        <a:spcAft>
                          <a:spcPts val="0"/>
                        </a:spcAft>
                      </a:pPr>
                      <a:r>
                        <a:rPr lang="en-US" sz="1100">
                          <a:effectLst/>
                        </a:rPr>
                        <a:t>Stream</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Site</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Temp (°C)</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Passes</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Estimate</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95% CI</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Estimate</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95% CI</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Estimate</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fish/100m</a:t>
                      </a:r>
                      <a:r>
                        <a:rPr lang="en-US" sz="1100" baseline="30000" dirty="0">
                          <a:effectLst/>
                        </a:rPr>
                        <a:t>2</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15959189"/>
                  </a:ext>
                </a:extLst>
              </a:tr>
              <a:tr h="214816">
                <a:tc>
                  <a:txBody>
                    <a:bodyPr/>
                    <a:lstStyle/>
                    <a:p>
                      <a:pPr marL="0" marR="0" algn="l">
                        <a:lnSpc>
                          <a:spcPct val="115000"/>
                        </a:lnSpc>
                        <a:spcBef>
                          <a:spcPts val="0"/>
                        </a:spcBef>
                        <a:spcAft>
                          <a:spcPts val="0"/>
                        </a:spcAft>
                      </a:pPr>
                      <a:r>
                        <a:rPr lang="en-US" sz="1100">
                          <a:effectLst/>
                        </a:rPr>
                        <a:t>Dixie Creek</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DX1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11.1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20872723"/>
                  </a:ext>
                </a:extLst>
              </a:tr>
              <a:tr h="214816">
                <a:tc>
                  <a:txBody>
                    <a:bodyPr/>
                    <a:lstStyle/>
                    <a:p>
                      <a:pPr marL="0" marR="0" algn="l">
                        <a:lnSpc>
                          <a:spcPct val="115000"/>
                        </a:lnSpc>
                        <a:spcBef>
                          <a:spcPts val="0"/>
                        </a:spcBef>
                        <a:spcAft>
                          <a:spcPts val="0"/>
                        </a:spcAft>
                      </a:pPr>
                      <a:r>
                        <a:rPr lang="en-US" sz="1100">
                          <a:effectLst/>
                        </a:rPr>
                        <a:t>Granite Creek</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GC1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18.4</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981638505"/>
                  </a:ext>
                </a:extLst>
              </a:tr>
              <a:tr h="214816">
                <a:tc>
                  <a:txBody>
                    <a:bodyPr/>
                    <a:lstStyle/>
                    <a:p>
                      <a:pPr marL="0" marR="0" algn="l">
                        <a:lnSpc>
                          <a:spcPct val="115000"/>
                        </a:lnSpc>
                        <a:spcBef>
                          <a:spcPts val="0"/>
                        </a:spcBef>
                        <a:spcAft>
                          <a:spcPts val="0"/>
                        </a:spcAft>
                      </a:pPr>
                      <a:r>
                        <a:rPr lang="en-US" sz="1100">
                          <a:effectLst/>
                        </a:rPr>
                        <a:t>Pierce Creek</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PC1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15.2</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3</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19</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12-26</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3</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2-4</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22</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12.1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651589019"/>
                  </a:ext>
                </a:extLst>
              </a:tr>
              <a:tr h="214816">
                <a:tc>
                  <a:txBody>
                    <a:bodyPr/>
                    <a:lstStyle/>
                    <a:p>
                      <a:pPr marL="0" marR="0" algn="l">
                        <a:lnSpc>
                          <a:spcPct val="115000"/>
                        </a:lnSpc>
                        <a:spcBef>
                          <a:spcPts val="0"/>
                        </a:spcBef>
                        <a:spcAft>
                          <a:spcPts val="0"/>
                        </a:spcAft>
                      </a:pPr>
                      <a:r>
                        <a:rPr lang="en-US" sz="1100">
                          <a:effectLst/>
                        </a:rPr>
                        <a:t>Pierce Creek</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PC2</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13.1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3</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6</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2-10</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3</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3-3</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9</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6</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923807933"/>
                  </a:ext>
                </a:extLst>
              </a:tr>
              <a:tr h="214816">
                <a:tc>
                  <a:txBody>
                    <a:bodyPr/>
                    <a:lstStyle/>
                    <a:p>
                      <a:pPr marL="0" marR="0" algn="l">
                        <a:lnSpc>
                          <a:spcPct val="115000"/>
                        </a:lnSpc>
                        <a:spcBef>
                          <a:spcPts val="0"/>
                        </a:spcBef>
                        <a:spcAft>
                          <a:spcPts val="0"/>
                        </a:spcAft>
                      </a:pPr>
                      <a:r>
                        <a:rPr lang="en-US" sz="1100">
                          <a:effectLst/>
                        </a:rPr>
                        <a:t>Pierce Creek</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PC5</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445191041"/>
                  </a:ext>
                </a:extLst>
              </a:tr>
              <a:tr h="214816">
                <a:tc>
                  <a:txBody>
                    <a:bodyPr/>
                    <a:lstStyle/>
                    <a:p>
                      <a:pPr marL="0" marR="0" algn="l">
                        <a:lnSpc>
                          <a:spcPct val="115000"/>
                        </a:lnSpc>
                        <a:spcBef>
                          <a:spcPts val="0"/>
                        </a:spcBef>
                        <a:spcAft>
                          <a:spcPts val="0"/>
                        </a:spcAft>
                      </a:pPr>
                      <a:r>
                        <a:rPr lang="en-US" sz="1100">
                          <a:effectLst/>
                        </a:rPr>
                        <a:t>Rock Creek</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RK5</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31.2</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72068278"/>
                  </a:ext>
                </a:extLst>
              </a:tr>
              <a:tr h="214816">
                <a:tc>
                  <a:txBody>
                    <a:bodyPr/>
                    <a:lstStyle/>
                    <a:p>
                      <a:pPr marL="0" marR="0" algn="l">
                        <a:lnSpc>
                          <a:spcPct val="115000"/>
                        </a:lnSpc>
                        <a:spcBef>
                          <a:spcPts val="0"/>
                        </a:spcBef>
                        <a:spcAft>
                          <a:spcPts val="0"/>
                        </a:spcAft>
                      </a:pPr>
                      <a:r>
                        <a:rPr lang="en-US" sz="1100">
                          <a:effectLst/>
                        </a:rPr>
                        <a:t>Rock Creek</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RK9</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14.8</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2</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10</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8-12</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9</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9-9</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nSpc>
                          <a:spcPct val="115000"/>
                        </a:lnSpc>
                      </a:pPr>
                      <a:endParaRPr lang="en-US" sz="1000">
                        <a:effectLst/>
                        <a:latin typeface="Arial" panose="020B0604020202020204" pitchFamily="34" charset="0"/>
                      </a:endParaRPr>
                    </a:p>
                  </a:txBody>
                  <a:tcPr marL="68580" marR="68580" marT="0" marB="0" anchor="b"/>
                </a:tc>
                <a:tc>
                  <a:txBody>
                    <a:bodyPr/>
                    <a:lstStyle/>
                    <a:p>
                      <a:pPr marL="0" marR="0" algn="ctr">
                        <a:lnSpc>
                          <a:spcPct val="115000"/>
                        </a:lnSpc>
                        <a:spcBef>
                          <a:spcPts val="0"/>
                        </a:spcBef>
                        <a:spcAft>
                          <a:spcPts val="0"/>
                        </a:spcAft>
                      </a:pPr>
                      <a:r>
                        <a:rPr lang="en-US" sz="1100">
                          <a:effectLst/>
                        </a:rPr>
                        <a:t>19</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8.7</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818651562"/>
                  </a:ext>
                </a:extLst>
              </a:tr>
              <a:tr h="214816">
                <a:tc>
                  <a:txBody>
                    <a:bodyPr/>
                    <a:lstStyle/>
                    <a:p>
                      <a:pPr marL="0" marR="0" algn="l">
                        <a:lnSpc>
                          <a:spcPct val="115000"/>
                        </a:lnSpc>
                        <a:spcBef>
                          <a:spcPts val="0"/>
                        </a:spcBef>
                        <a:spcAft>
                          <a:spcPts val="0"/>
                        </a:spcAft>
                      </a:pPr>
                      <a:r>
                        <a:rPr lang="en-US" sz="1100">
                          <a:effectLst/>
                        </a:rPr>
                        <a:t>Rough Creek</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RG1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18.1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 </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a:effectLst/>
                        </a:rPr>
                        <a:t>-</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100" dirty="0">
                          <a:effectLst/>
                        </a:rPr>
                        <a:t>-</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07837657"/>
                  </a:ext>
                </a:extLst>
              </a:tr>
            </a:tbl>
          </a:graphicData>
        </a:graphic>
      </p:graphicFrame>
    </p:spTree>
    <p:extLst>
      <p:ext uri="{BB962C8B-B14F-4D97-AF65-F5344CB8AC3E}">
        <p14:creationId xmlns:p14="http://schemas.microsoft.com/office/powerpoint/2010/main" val="17482015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26999"/>
            <a:ext cx="10515600" cy="622301"/>
          </a:xfrm>
          <a:solidFill>
            <a:schemeClr val="bg2">
              <a:alpha val="50000"/>
            </a:schemeClr>
          </a:solidFill>
        </p:spPr>
        <p:txBody>
          <a:bodyPr>
            <a:normAutofit fontScale="90000"/>
          </a:bodyPr>
          <a:lstStyle/>
          <a:p>
            <a:pPr algn="ctr"/>
            <a:r>
              <a:rPr lang="en-US" b="1" dirty="0">
                <a:latin typeface="Cambria" panose="02040503050406030204" pitchFamily="18" charset="0"/>
                <a:ea typeface="Cambria" panose="02040503050406030204" pitchFamily="18" charset="0"/>
              </a:rPr>
              <a:t>Questions &amp; Comments</a:t>
            </a:r>
          </a:p>
        </p:txBody>
      </p:sp>
    </p:spTree>
    <p:extLst>
      <p:ext uri="{BB962C8B-B14F-4D97-AF65-F5344CB8AC3E}">
        <p14:creationId xmlns:p14="http://schemas.microsoft.com/office/powerpoint/2010/main" val="3671954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472" b="13361"/>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solidFill>
            <a:schemeClr val="bg2">
              <a:alpha val="50000"/>
            </a:schemeClr>
          </a:solidFill>
        </p:spPr>
        <p:txBody>
          <a:bodyPr/>
          <a:lstStyle/>
          <a:p>
            <a:pPr algn="ctr"/>
            <a:r>
              <a:rPr lang="en-US" b="1" dirty="0">
                <a:latin typeface="Cambria" panose="02040503050406030204" pitchFamily="18" charset="0"/>
                <a:ea typeface="Cambria" panose="02040503050406030204" pitchFamily="18" charset="0"/>
              </a:rPr>
              <a:t>Anderson Ranch Dam</a:t>
            </a:r>
          </a:p>
        </p:txBody>
      </p:sp>
    </p:spTree>
    <p:extLst>
      <p:ext uri="{BB962C8B-B14F-4D97-AF65-F5344CB8AC3E}">
        <p14:creationId xmlns:p14="http://schemas.microsoft.com/office/powerpoint/2010/main" val="859407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bg2">
              <a:alpha val="50000"/>
            </a:schemeClr>
          </a:solidFill>
        </p:spPr>
        <p:txBody>
          <a:bodyPr>
            <a:normAutofit/>
          </a:bodyPr>
          <a:lstStyle/>
          <a:p>
            <a:pPr algn="ctr"/>
            <a:r>
              <a:rPr lang="en-US" b="1" dirty="0">
                <a:latin typeface="Cambria" panose="02040503050406030204" pitchFamily="18" charset="0"/>
                <a:ea typeface="Cambria" panose="02040503050406030204" pitchFamily="18" charset="0"/>
              </a:rPr>
              <a:t>History - Regulations</a:t>
            </a:r>
          </a:p>
        </p:txBody>
      </p:sp>
      <p:sp>
        <p:nvSpPr>
          <p:cNvPr id="4" name="Rectangle 5"/>
          <p:cNvSpPr>
            <a:spLocks noGrp="1" noChangeArrowheads="1"/>
          </p:cNvSpPr>
          <p:nvPr>
            <p:ph idx="1"/>
          </p:nvPr>
        </p:nvSpPr>
        <p:spPr bwMode="auto">
          <a:prstGeom prst="rect">
            <a:avLst/>
          </a:prstGeom>
          <a:solidFill>
            <a:schemeClr val="bg2">
              <a:alpha val="50000"/>
            </a:schemeClr>
          </a:solidFill>
          <a:ln>
            <a:noFill/>
          </a:ln>
          <a:effectLst/>
        </p:spPr>
        <p:txBody>
          <a:bodyPr wrap="square" anchor="ctr">
            <a:spAutoFit/>
          </a:bodyPr>
          <a:lstStyle/>
          <a:p>
            <a:r>
              <a:rPr lang="en-US" sz="3200" dirty="0">
                <a:latin typeface="Cambria" panose="02040503050406030204" pitchFamily="18" charset="0"/>
                <a:ea typeface="Cambria" panose="02040503050406030204" pitchFamily="18" charset="0"/>
              </a:rPr>
              <a:t>1977 - 1980 		3 trout, ≥ 12”</a:t>
            </a:r>
          </a:p>
          <a:p>
            <a:r>
              <a:rPr lang="en-US" sz="3200" dirty="0">
                <a:latin typeface="Cambria" panose="02040503050406030204" pitchFamily="18" charset="0"/>
                <a:ea typeface="Cambria" panose="02040503050406030204" pitchFamily="18" charset="0"/>
              </a:rPr>
              <a:t>1981 			3 trout, ≥ 13”</a:t>
            </a:r>
          </a:p>
          <a:p>
            <a:r>
              <a:rPr lang="en-US" sz="3200" dirty="0">
                <a:latin typeface="Cambria" panose="02040503050406030204" pitchFamily="18" charset="0"/>
                <a:ea typeface="Cambria" panose="02040503050406030204" pitchFamily="18" charset="0"/>
              </a:rPr>
              <a:t>1982 - 1991  	3 trout, &lt; 12” + 1 ≥ 20” </a:t>
            </a:r>
          </a:p>
          <a:p>
            <a:r>
              <a:rPr lang="en-US" sz="3200" dirty="0">
                <a:latin typeface="Cambria" panose="02040503050406030204" pitchFamily="18" charset="0"/>
                <a:ea typeface="Cambria" panose="02040503050406030204" pitchFamily="18" charset="0"/>
              </a:rPr>
              <a:t>1992 - 2001		2 trout, 12-20” slot</a:t>
            </a:r>
          </a:p>
          <a:p>
            <a:r>
              <a:rPr lang="en-US" sz="3200" dirty="0">
                <a:latin typeface="Cambria" panose="02040503050406030204" pitchFamily="18" charset="0"/>
                <a:ea typeface="Cambria" panose="02040503050406030204" pitchFamily="18" charset="0"/>
              </a:rPr>
              <a:t>2002 – Now		2 trout, ≥ 20” </a:t>
            </a:r>
          </a:p>
          <a:p>
            <a:endParaRPr lang="en-US" sz="3200"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2011 - Seasonal closure (April 1 – Memorial Day)</a:t>
            </a:r>
          </a:p>
        </p:txBody>
      </p:sp>
    </p:spTree>
    <p:extLst>
      <p:ext uri="{BB962C8B-B14F-4D97-AF65-F5344CB8AC3E}">
        <p14:creationId xmlns:p14="http://schemas.microsoft.com/office/powerpoint/2010/main" val="2090851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solidFill>
            <a:schemeClr val="bg2">
              <a:alpha val="50000"/>
            </a:schemeClr>
          </a:solidFill>
        </p:spPr>
        <p:txBody>
          <a:bodyPr>
            <a:normAutofit lnSpcReduction="10000"/>
          </a:bodyPr>
          <a:lstStyle/>
          <a:p>
            <a:r>
              <a:rPr lang="en-US" sz="3200" dirty="0">
                <a:latin typeface="Cambria" panose="02040503050406030204" pitchFamily="18" charset="0"/>
                <a:ea typeface="Cambria" panose="02040503050406030204" pitchFamily="18" charset="0"/>
              </a:rPr>
              <a:t>Ceased SFBR stocking 1976</a:t>
            </a:r>
          </a:p>
          <a:p>
            <a:pPr lvl="1"/>
            <a:r>
              <a:rPr lang="en-US" sz="3200" dirty="0">
                <a:latin typeface="Cambria" panose="02040503050406030204" pitchFamily="18" charset="0"/>
                <a:ea typeface="Cambria" panose="02040503050406030204" pitchFamily="18" charset="0"/>
              </a:rPr>
              <a:t>~ 15,000 Rainbow Trout / year prior</a:t>
            </a:r>
          </a:p>
          <a:p>
            <a:r>
              <a:rPr lang="en-US" sz="3200" dirty="0">
                <a:latin typeface="Cambria" panose="02040503050406030204" pitchFamily="18" charset="0"/>
                <a:ea typeface="Cambria" panose="02040503050406030204" pitchFamily="18" charset="0"/>
              </a:rPr>
              <a:t>Current</a:t>
            </a:r>
          </a:p>
          <a:p>
            <a:pPr lvl="1"/>
            <a:r>
              <a:rPr lang="en-US" sz="3200" dirty="0" err="1">
                <a:latin typeface="Cambria" panose="02040503050406030204" pitchFamily="18" charset="0"/>
                <a:ea typeface="Cambria" panose="02040503050406030204" pitchFamily="18" charset="0"/>
              </a:rPr>
              <a:t>Arrowrock</a:t>
            </a:r>
            <a:r>
              <a:rPr lang="en-US" sz="3200" dirty="0">
                <a:latin typeface="Cambria" panose="02040503050406030204" pitchFamily="18" charset="0"/>
                <a:ea typeface="Cambria" panose="02040503050406030204" pitchFamily="18" charset="0"/>
              </a:rPr>
              <a:t> </a:t>
            </a:r>
          </a:p>
          <a:p>
            <a:pPr lvl="2"/>
            <a:r>
              <a:rPr lang="en-US" sz="2800" dirty="0">
                <a:latin typeface="Cambria" panose="02040503050406030204" pitchFamily="18" charset="0"/>
                <a:ea typeface="Cambria" panose="02040503050406030204" pitchFamily="18" charset="0"/>
              </a:rPr>
              <a:t>~100,000 kokanee</a:t>
            </a:r>
          </a:p>
          <a:p>
            <a:pPr lvl="2"/>
            <a:r>
              <a:rPr lang="en-US" sz="2800" dirty="0">
                <a:latin typeface="Cambria" panose="02040503050406030204" pitchFamily="18" charset="0"/>
                <a:ea typeface="Cambria" panose="02040503050406030204" pitchFamily="18" charset="0"/>
              </a:rPr>
              <a:t>~15,000 Rainbow Trout</a:t>
            </a:r>
          </a:p>
          <a:p>
            <a:pPr lvl="1"/>
            <a:r>
              <a:rPr lang="en-US" sz="3200" dirty="0">
                <a:latin typeface="Cambria" panose="02040503050406030204" pitchFamily="18" charset="0"/>
                <a:ea typeface="Cambria" panose="02040503050406030204" pitchFamily="18" charset="0"/>
              </a:rPr>
              <a:t>Anderson Ranch </a:t>
            </a:r>
          </a:p>
          <a:p>
            <a:pPr lvl="2"/>
            <a:r>
              <a:rPr lang="en-US" sz="2800" dirty="0">
                <a:latin typeface="Cambria" panose="02040503050406030204" pitchFamily="18" charset="0"/>
                <a:ea typeface="Cambria" panose="02040503050406030204" pitchFamily="18" charset="0"/>
              </a:rPr>
              <a:t>~ 150,000 kokanee</a:t>
            </a:r>
          </a:p>
          <a:p>
            <a:pPr lvl="2"/>
            <a:r>
              <a:rPr lang="en-US" sz="2800" dirty="0">
                <a:latin typeface="Cambria" panose="02040503050406030204" pitchFamily="18" charset="0"/>
                <a:ea typeface="Cambria" panose="02040503050406030204" pitchFamily="18" charset="0"/>
              </a:rPr>
              <a:t>Varying Rainbow Trout</a:t>
            </a:r>
          </a:p>
        </p:txBody>
      </p:sp>
      <p:sp>
        <p:nvSpPr>
          <p:cNvPr id="4" name="Title 3"/>
          <p:cNvSpPr>
            <a:spLocks noGrp="1"/>
          </p:cNvSpPr>
          <p:nvPr>
            <p:ph type="title"/>
          </p:nvPr>
        </p:nvSpPr>
        <p:spPr>
          <a:solidFill>
            <a:schemeClr val="bg2">
              <a:alpha val="50000"/>
            </a:schemeClr>
          </a:solidFill>
        </p:spPr>
        <p:txBody>
          <a:bodyPr/>
          <a:lstStyle/>
          <a:p>
            <a:pPr algn="ctr"/>
            <a:r>
              <a:rPr lang="en-US" b="1" dirty="0">
                <a:latin typeface="Cambria" panose="02040503050406030204" pitchFamily="18" charset="0"/>
                <a:ea typeface="Cambria" panose="02040503050406030204" pitchFamily="18" charset="0"/>
              </a:rPr>
              <a:t>History - Stocking</a:t>
            </a:r>
          </a:p>
        </p:txBody>
      </p:sp>
    </p:spTree>
    <p:extLst>
      <p:ext uri="{BB962C8B-B14F-4D97-AF65-F5344CB8AC3E}">
        <p14:creationId xmlns:p14="http://schemas.microsoft.com/office/powerpoint/2010/main" val="3113473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alpha val="50000"/>
            </a:schemeClr>
          </a:solidFill>
        </p:spPr>
        <p:txBody>
          <a:bodyPr>
            <a:normAutofit/>
          </a:bodyPr>
          <a:lstStyle/>
          <a:p>
            <a:pPr algn="ctr"/>
            <a:r>
              <a:rPr lang="en-US" b="1" dirty="0">
                <a:latin typeface="Cambria" panose="02040503050406030204" pitchFamily="18" charset="0"/>
                <a:ea typeface="Cambria" panose="02040503050406030204" pitchFamily="18" charset="0"/>
              </a:rPr>
              <a:t>History - Research</a:t>
            </a:r>
          </a:p>
        </p:txBody>
      </p:sp>
      <p:pic>
        <p:nvPicPr>
          <p:cNvPr id="4" name="Picture 3"/>
          <p:cNvPicPr>
            <a:picLocks noChangeAspect="1"/>
          </p:cNvPicPr>
          <p:nvPr/>
        </p:nvPicPr>
        <p:blipFill>
          <a:blip r:embed="rId3"/>
          <a:stretch>
            <a:fillRect/>
          </a:stretch>
        </p:blipFill>
        <p:spPr>
          <a:xfrm>
            <a:off x="1752600" y="1881187"/>
            <a:ext cx="8915400" cy="1952625"/>
          </a:xfrm>
          <a:prstGeom prst="rect">
            <a:avLst/>
          </a:prstGeom>
        </p:spPr>
      </p:pic>
      <p:pic>
        <p:nvPicPr>
          <p:cNvPr id="5" name="Picture 4"/>
          <p:cNvPicPr>
            <a:picLocks noChangeAspect="1"/>
          </p:cNvPicPr>
          <p:nvPr/>
        </p:nvPicPr>
        <p:blipFill>
          <a:blip r:embed="rId4"/>
          <a:stretch>
            <a:fillRect/>
          </a:stretch>
        </p:blipFill>
        <p:spPr>
          <a:xfrm>
            <a:off x="2720548" y="3935411"/>
            <a:ext cx="6979503" cy="2439989"/>
          </a:xfrm>
          <a:prstGeom prst="rect">
            <a:avLst/>
          </a:prstGeom>
        </p:spPr>
      </p:pic>
    </p:spTree>
    <p:extLst>
      <p:ext uri="{BB962C8B-B14F-4D97-AF65-F5344CB8AC3E}">
        <p14:creationId xmlns:p14="http://schemas.microsoft.com/office/powerpoint/2010/main" val="2416408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2">
              <a:alpha val="50000"/>
            </a:schemeClr>
          </a:solidFill>
        </p:spPr>
        <p:txBody>
          <a:bodyPr/>
          <a:lstStyle/>
          <a:p>
            <a:pPr algn="ctr"/>
            <a:r>
              <a:rPr lang="en-US" b="1" dirty="0">
                <a:latin typeface="Cambria" panose="02040503050406030204" pitchFamily="18" charset="0"/>
                <a:ea typeface="Cambria" panose="02040503050406030204" pitchFamily="18" charset="0"/>
              </a:rPr>
              <a:t>History - Surveys</a:t>
            </a:r>
          </a:p>
        </p:txBody>
      </p:sp>
      <p:sp>
        <p:nvSpPr>
          <p:cNvPr id="3" name="Content Placeholder 2"/>
          <p:cNvSpPr>
            <a:spLocks noGrp="1"/>
          </p:cNvSpPr>
          <p:nvPr>
            <p:ph idx="1"/>
          </p:nvPr>
        </p:nvSpPr>
        <p:spPr>
          <a:solidFill>
            <a:schemeClr val="bg2">
              <a:alpha val="50000"/>
            </a:schemeClr>
          </a:solidFill>
        </p:spPr>
        <p:txBody>
          <a:bodyPr>
            <a:normAutofit/>
          </a:bodyPr>
          <a:lstStyle/>
          <a:p>
            <a:r>
              <a:rPr lang="en-US" sz="3200" dirty="0">
                <a:latin typeface="Cambria" panose="02040503050406030204" pitchFamily="18" charset="0"/>
                <a:ea typeface="Cambria" panose="02040503050406030204" pitchFamily="18" charset="0"/>
              </a:rPr>
              <a:t>Periodic creel surveys (early 2000s)</a:t>
            </a:r>
          </a:p>
          <a:p>
            <a:r>
              <a:rPr lang="en-US" sz="3200" dirty="0">
                <a:latin typeface="Cambria" panose="02040503050406030204" pitchFamily="18" charset="0"/>
                <a:ea typeface="Cambria" panose="02040503050406030204" pitchFamily="18" charset="0"/>
              </a:rPr>
              <a:t>Tributary surveys (2011 – 2012)</a:t>
            </a:r>
          </a:p>
          <a:p>
            <a:r>
              <a:rPr lang="en-US" sz="3200" dirty="0">
                <a:latin typeface="Cambria" panose="02040503050406030204" pitchFamily="18" charset="0"/>
                <a:ea typeface="Cambria" panose="02040503050406030204" pitchFamily="18" charset="0"/>
              </a:rPr>
              <a:t>Raft electrofishing (2012)</a:t>
            </a:r>
          </a:p>
          <a:p>
            <a:r>
              <a:rPr lang="en-US" sz="3200" dirty="0">
                <a:latin typeface="Cambria" panose="02040503050406030204" pitchFamily="18" charset="0"/>
                <a:ea typeface="Cambria" panose="02040503050406030204" pitchFamily="18" charset="0"/>
              </a:rPr>
              <a:t>Fall fry sampling (2012 – 2016) </a:t>
            </a:r>
          </a:p>
          <a:p>
            <a:r>
              <a:rPr lang="en-US" sz="3200" dirty="0">
                <a:latin typeface="Cambria" panose="02040503050406030204" pitchFamily="18" charset="0"/>
                <a:ea typeface="Cambria" panose="02040503050406030204" pitchFamily="18" charset="0"/>
              </a:rPr>
              <a:t>Spring age-1 estimates (2013 – 2015)</a:t>
            </a:r>
          </a:p>
          <a:p>
            <a:r>
              <a:rPr lang="en-US" sz="3200" dirty="0">
                <a:latin typeface="Cambria" panose="02040503050406030204" pitchFamily="18" charset="0"/>
                <a:ea typeface="Cambria" panose="02040503050406030204" pitchFamily="18" charset="0"/>
              </a:rPr>
              <a:t>Triennial populations estimates (1997 – present)</a:t>
            </a:r>
          </a:p>
          <a:p>
            <a:endParaRPr lang="en-US" sz="3200" dirty="0">
              <a:latin typeface="Cambria" panose="02040503050406030204" pitchFamily="18" charset="0"/>
              <a:ea typeface="Cambria" panose="02040503050406030204" pitchFamily="18" charset="0"/>
            </a:endParaRPr>
          </a:p>
          <a:p>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48760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2382</TotalTime>
  <Words>2693</Words>
  <Application>Microsoft Office PowerPoint</Application>
  <PresentationFormat>Widescreen</PresentationFormat>
  <Paragraphs>395</Paragraphs>
  <Slides>43</Slides>
  <Notes>43</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Calibri Light</vt:lpstr>
      <vt:lpstr>Cambria</vt:lpstr>
      <vt:lpstr>Office Theme</vt:lpstr>
      <vt:lpstr>Salmonid Population Trends in Idaho’s South Fork Boise River</vt:lpstr>
      <vt:lpstr>Presentation Outline</vt:lpstr>
      <vt:lpstr>PowerPoint Presentation</vt:lpstr>
      <vt:lpstr>Fish Community</vt:lpstr>
      <vt:lpstr>Anderson Ranch Dam</vt:lpstr>
      <vt:lpstr>History - Regulations</vt:lpstr>
      <vt:lpstr>History - Stocking</vt:lpstr>
      <vt:lpstr>History - Research</vt:lpstr>
      <vt:lpstr>History - Surveys</vt:lpstr>
      <vt:lpstr>Survey Methods</vt:lpstr>
      <vt:lpstr>PowerPoint Presentation</vt:lpstr>
      <vt:lpstr>PowerPoint Presentation</vt:lpstr>
      <vt:lpstr> Pony/Elk Fire – 2013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vt:lpstr>
      <vt:lpstr>Discussion</vt:lpstr>
      <vt:lpstr>Fry Surveys - Spring</vt:lpstr>
      <vt:lpstr>Fry Surveys - Spring</vt:lpstr>
      <vt:lpstr>Fry Surveys - Fall</vt:lpstr>
      <vt:lpstr>Fry Surveys - Fall</vt:lpstr>
      <vt:lpstr>Fry Surveys</vt:lpstr>
      <vt:lpstr>Fry Surveys</vt:lpstr>
      <vt:lpstr>Fry Surveys</vt:lpstr>
      <vt:lpstr>Fry Surveys</vt:lpstr>
      <vt:lpstr>Fry Surveys</vt:lpstr>
      <vt:lpstr>Fry Surveys</vt:lpstr>
      <vt:lpstr>Tributary Surveys</vt:lpstr>
      <vt:lpstr>Tributary Surveys – 2010 - 2011</vt:lpstr>
      <vt:lpstr>Questions &amp; Comments</vt:lpstr>
    </vt:vector>
  </TitlesOfParts>
  <Company>Department of Fish and Game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Salmonid Population Trends in Idaho’s South Fork Boise River</dc:title>
  <dc:creator>D'Amico,Timothy</dc:creator>
  <cp:lastModifiedBy>D'Amico,Timothy</cp:lastModifiedBy>
  <cp:revision>78</cp:revision>
  <dcterms:created xsi:type="dcterms:W3CDTF">2021-01-22T21:13:37Z</dcterms:created>
  <dcterms:modified xsi:type="dcterms:W3CDTF">2023-10-19T15:32:33Z</dcterms:modified>
</cp:coreProperties>
</file>